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30"/>
  </p:notesMasterIdLst>
  <p:handoutMasterIdLst>
    <p:handoutMasterId r:id="rId31"/>
  </p:handoutMasterIdLst>
  <p:sldIdLst>
    <p:sldId id="274" r:id="rId3"/>
    <p:sldId id="276" r:id="rId4"/>
    <p:sldId id="431" r:id="rId5"/>
    <p:sldId id="432" r:id="rId6"/>
    <p:sldId id="437" r:id="rId7"/>
    <p:sldId id="438" r:id="rId8"/>
    <p:sldId id="443" r:id="rId9"/>
    <p:sldId id="434" r:id="rId10"/>
    <p:sldId id="435" r:id="rId11"/>
    <p:sldId id="440" r:id="rId12"/>
    <p:sldId id="441" r:id="rId13"/>
    <p:sldId id="436" r:id="rId14"/>
    <p:sldId id="439" r:id="rId15"/>
    <p:sldId id="445" r:id="rId16"/>
    <p:sldId id="444" r:id="rId17"/>
    <p:sldId id="448" r:id="rId18"/>
    <p:sldId id="446" r:id="rId19"/>
    <p:sldId id="447" r:id="rId20"/>
    <p:sldId id="449" r:id="rId21"/>
    <p:sldId id="450" r:id="rId22"/>
    <p:sldId id="452" r:id="rId23"/>
    <p:sldId id="453" r:id="rId24"/>
    <p:sldId id="454" r:id="rId25"/>
    <p:sldId id="349" r:id="rId26"/>
    <p:sldId id="351" r:id="rId27"/>
    <p:sldId id="430" r:id="rId28"/>
    <p:sldId id="393" r:id="rId2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DB8E"/>
    <a:srgbClr val="FFF0D9"/>
    <a:srgbClr val="FFA72A"/>
    <a:srgbClr val="F0F5FA"/>
    <a:srgbClr val="1A8AFA"/>
    <a:srgbClr val="0097CC"/>
    <a:srgbClr val="FDFFFF"/>
    <a:srgbClr val="603A14"/>
    <a:srgbClr val="E85C0E"/>
    <a:srgbClr val="BAB39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68" autoAdjust="0"/>
    <p:restoredTop sz="94533" autoAdjust="0"/>
  </p:normalViewPr>
  <p:slideViewPr>
    <p:cSldViewPr>
      <p:cViewPr>
        <p:scale>
          <a:sx n="70" d="100"/>
          <a:sy n="70" d="100"/>
        </p:scale>
        <p:origin x="438" y="8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28-Aug-15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28-Aug-15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E3DB46-C682-4CC7-81DB-EFB10F12DED0}" type="slidenum">
              <a:rPr lang="en-US"/>
              <a:pPr/>
              <a:t>3</a:t>
            </a:fld>
            <a:r>
              <a:rPr lang="en-US" dirty="0"/>
              <a:t>##</a:t>
            </a:r>
          </a:p>
        </p:txBody>
      </p:sp>
      <p:sp>
        <p:nvSpPr>
          <p:cNvPr id="492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2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5406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61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487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911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28-Aug-15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66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6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28-Aug-15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reativecommons.org/licenses/by-nc-sa/4.0/" TargetMode="External"/><Relationship Id="rId5" Type="http://schemas.openxmlformats.org/officeDocument/2006/relationships/hyperlink" Target="http://softuni.bg/" TargetMode="External"/><Relationship Id="rId4" Type="http://schemas.openxmlformats.org/officeDocument/2006/relationships/image" Target="../media/image9.jpeg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31.png"/><Relationship Id="rId18" Type="http://schemas.openxmlformats.org/officeDocument/2006/relationships/hyperlink" Target="http://www.luxoft.com/bulgaria/" TargetMode="External"/><Relationship Id="rId3" Type="http://schemas.openxmlformats.org/officeDocument/2006/relationships/hyperlink" Target="https://softuni.bg/trainings/1147/Data-Structures-June-2015" TargetMode="External"/><Relationship Id="rId21" Type="http://schemas.openxmlformats.org/officeDocument/2006/relationships/image" Target="../media/image35.png"/><Relationship Id="rId7" Type="http://schemas.openxmlformats.org/officeDocument/2006/relationships/image" Target="../media/image28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6" Type="http://schemas.openxmlformats.org/officeDocument/2006/relationships/hyperlink" Target="http://www.superhosting.bg/" TargetMode="External"/><Relationship Id="rId20" Type="http://schemas.openxmlformats.org/officeDocument/2006/relationships/hyperlink" Target="http://www.indeavr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0.png"/><Relationship Id="rId5" Type="http://schemas.openxmlformats.org/officeDocument/2006/relationships/image" Target="../media/image27.jpeg"/><Relationship Id="rId15" Type="http://schemas.openxmlformats.org/officeDocument/2006/relationships/image" Target="../media/image32.png"/><Relationship Id="rId10" Type="http://schemas.openxmlformats.org/officeDocument/2006/relationships/hyperlink" Target="http://komfo.com/" TargetMode="External"/><Relationship Id="rId19" Type="http://schemas.openxmlformats.org/officeDocument/2006/relationships/image" Target="../media/image34.png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29.png"/><Relationship Id="rId14" Type="http://schemas.openxmlformats.org/officeDocument/2006/relationships/hyperlink" Target="http://www.softwaregroup-bg.com/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telerikacademy.com/Courses/Courses/Details/186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39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>
            <a:normAutofit/>
          </a:bodyPr>
          <a:lstStyle/>
          <a:p>
            <a:r>
              <a:rPr lang="en-US" dirty="0"/>
              <a:t>Data Structures Efficiency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828800"/>
            <a:ext cx="7910299" cy="1610500"/>
          </a:xfrm>
        </p:spPr>
        <p:txBody>
          <a:bodyPr>
            <a:noAutofit/>
          </a:bodyPr>
          <a:lstStyle/>
          <a:p>
            <a:r>
              <a:rPr lang="en-US" sz="3200" dirty="0"/>
              <a:t>Computational Complexity of </a:t>
            </a:r>
            <a:r>
              <a:rPr lang="en-US" sz="3200" dirty="0" smtClean="0"/>
              <a:t>Fundamental </a:t>
            </a:r>
            <a:r>
              <a:rPr lang="en-US" sz="3200" smtClean="0"/>
              <a:t>Data Structures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Choosing </a:t>
            </a:r>
            <a:r>
              <a:rPr lang="en-US" sz="3200" dirty="0"/>
              <a:t>a Data Structure</a:t>
            </a:r>
          </a:p>
        </p:txBody>
      </p:sp>
      <p:pic>
        <p:nvPicPr>
          <p:cNvPr id="13" name="Picture 12" descr="http://softuni.bg" title="SoftUni Code Wizar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8412" y="3886200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234646" y="3990260"/>
            <a:ext cx="143691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Efficiency</a:t>
            </a:r>
          </a:p>
        </p:txBody>
      </p:sp>
      <p:pic>
        <p:nvPicPr>
          <p:cNvPr id="14" name="Picture 2" descr="http://us.123rf.com/400wm/400/400/alexh/alexh0607/alexh060700038/456113-magnifying-glass-on-dictionary-page.jpg"/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847" b="10847"/>
          <a:stretch>
            <a:fillRect/>
          </a:stretch>
        </p:blipFill>
        <p:spPr bwMode="auto">
          <a:xfrm>
            <a:off x="6755528" y="3810000"/>
            <a:ext cx="4722812" cy="24384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77198"/>
            <a:ext cx="3187613" cy="525135"/>
          </a:xfrm>
        </p:spPr>
        <p:txBody>
          <a:bodyPr/>
          <a:lstStyle/>
          <a:p>
            <a:r>
              <a:rPr lang="en-US" smtClean="0"/>
              <a:t>SoftUni Team</a:t>
            </a:r>
            <a:endParaRPr lang="en-US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147097"/>
            <a:ext cx="3187614" cy="444343"/>
          </a:xfrm>
        </p:spPr>
        <p:txBody>
          <a:bodyPr/>
          <a:lstStyle/>
          <a:p>
            <a:r>
              <a:rPr lang="en-US" smtClean="0"/>
              <a:t>Technical Trainers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652203"/>
            <a:ext cx="3187613" cy="363552"/>
          </a:xfrm>
        </p:spPr>
        <p:txBody>
          <a:bodyPr/>
          <a:lstStyle/>
          <a:p>
            <a:r>
              <a:rPr lang="en-US" smtClean="0"/>
              <a:t>Software University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993365"/>
            <a:ext cx="3187613" cy="331235"/>
          </a:xfrm>
        </p:spPr>
        <p:txBody>
          <a:bodyPr/>
          <a:lstStyle/>
          <a:p>
            <a:r>
              <a:rPr lang="en-US" smtClean="0">
                <a:hlinkClick r:id="rId5"/>
              </a:rPr>
              <a:t>http://softuni.bg</a:t>
            </a:r>
            <a:endParaRPr lang="en-US" dirty="0"/>
          </a:p>
        </p:txBody>
      </p:sp>
      <p:pic>
        <p:nvPicPr>
          <p:cNvPr id="23" name="Picture 4" title="CC-BY-NC-SA License">
            <a:hlinkClick r:id="rId6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3419946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24" name="Picture 2" title="Software University Foundation">
            <a:hlinkClick r:id="rId8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2133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Hash-table-based dictionary (</a:t>
            </a:r>
            <a:r>
              <a:rPr lang="en-US" sz="3200" b="1" noProof="1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Dictionary&lt;K,V&gt;</a:t>
            </a:r>
            <a:r>
              <a:rPr lang="en-US" sz="3200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add key-value pairs </a:t>
            </a:r>
            <a:r>
              <a:rPr lang="en-US" sz="3000" dirty="0"/>
              <a:t>+ 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search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by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key</a:t>
            </a:r>
            <a:r>
              <a:rPr lang="en-US" sz="3000" dirty="0" smtClean="0"/>
              <a:t> – O(1)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3000" dirty="0"/>
              <a:t>Elements in a </a:t>
            </a:r>
            <a:r>
              <a:rPr lang="en-US" sz="3000" dirty="0" smtClean="0"/>
              <a:t>hash</a:t>
            </a:r>
            <a:r>
              <a:rPr lang="bg-BG" sz="3000" dirty="0" smtClean="0"/>
              <a:t>-</a:t>
            </a:r>
            <a:r>
              <a:rPr lang="en-US" sz="3000" dirty="0" smtClean="0"/>
              <a:t>table </a:t>
            </a:r>
            <a:r>
              <a:rPr lang="en-US" sz="3000" dirty="0"/>
              <a:t>have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no particular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order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Keys should implement correctly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GetHashCode(…)</a:t>
            </a:r>
            <a:r>
              <a:rPr lang="en-US" sz="3000" dirty="0" smtClean="0"/>
              <a:t> and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Equals(…)</a:t>
            </a:r>
            <a:endParaRPr lang="en-US" sz="30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3200" dirty="0" smtClean="0"/>
              <a:t>Balanced </a:t>
            </a:r>
            <a:r>
              <a:rPr lang="en-US" sz="3200" dirty="0"/>
              <a:t>tree-based dictionary </a:t>
            </a:r>
            <a:r>
              <a:rPr lang="en-US" sz="3200" dirty="0" smtClean="0"/>
              <a:t>(</a:t>
            </a:r>
            <a:r>
              <a:rPr lang="en-US" sz="3200" b="1" noProof="1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OrderedDictionary&lt;K,V</a:t>
            </a:r>
            <a:r>
              <a:rPr lang="en-US" sz="3200" b="1" noProof="1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&gt;</a:t>
            </a:r>
            <a:r>
              <a:rPr lang="en-US" sz="3200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Elements are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ordered</a:t>
            </a:r>
            <a:r>
              <a:rPr lang="en-US" sz="3000" dirty="0"/>
              <a:t> by key 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3000" dirty="0"/>
              <a:t> returns the elements sorted)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3000" dirty="0"/>
              <a:t> key-value pairs + 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search by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key</a:t>
            </a:r>
            <a:r>
              <a:rPr lang="en-US" sz="3000" dirty="0"/>
              <a:t> </a:t>
            </a:r>
            <a:r>
              <a:rPr lang="en-US" sz="3000" dirty="0" smtClean="0"/>
              <a:t>+ fast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sub-range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Keys </a:t>
            </a:r>
            <a:r>
              <a:rPr lang="en-US" sz="3000" dirty="0"/>
              <a:t>should implement correctly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IComparable&lt;T&gt;</a:t>
            </a:r>
            <a:endParaRPr lang="en-US" sz="3000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Balanced </a:t>
            </a:r>
            <a:r>
              <a:rPr lang="en-US" sz="3000" dirty="0"/>
              <a:t>trees are slightly slower than hash-tables: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O(log n)</a:t>
            </a:r>
            <a:r>
              <a:rPr lang="en-US" sz="3000" dirty="0"/>
              <a:t> vs.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O(1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Collection Data Structure </a:t>
            </a:r>
            <a:r>
              <a:rPr lang="en-US" dirty="0" smtClean="0"/>
              <a:t>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11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Hash-table-based multi-dictionary (</a:t>
            </a:r>
            <a:r>
              <a:rPr lang="en-US" sz="3200" b="1" noProof="1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MultiDictionary&lt;K,V&gt;</a:t>
            </a:r>
            <a:r>
              <a:rPr lang="en-US" sz="3200" dirty="0"/>
              <a:t>)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add key-value pairs </a:t>
            </a:r>
            <a:r>
              <a:rPr lang="en-US" sz="3000" dirty="0"/>
              <a:t>+ 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search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by key</a:t>
            </a:r>
            <a:r>
              <a:rPr lang="en-US" sz="3000" dirty="0"/>
              <a:t> +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multiple values</a:t>
            </a:r>
            <a:r>
              <a:rPr lang="en-US" sz="3000" dirty="0"/>
              <a:t> by </a:t>
            </a:r>
            <a:r>
              <a:rPr lang="en-US" sz="3000" dirty="0" smtClean="0"/>
              <a:t>key</a:t>
            </a:r>
          </a:p>
          <a:p>
            <a:pPr lvl="1">
              <a:lnSpc>
                <a:spcPct val="110000"/>
              </a:lnSpc>
            </a:pPr>
            <a:r>
              <a:rPr lang="en-US" sz="3000" dirty="0" smtClean="0"/>
              <a:t>Add by existing key appends a new value for the same key</a:t>
            </a:r>
          </a:p>
          <a:p>
            <a:pPr lvl="1">
              <a:lnSpc>
                <a:spcPct val="110000"/>
              </a:lnSpc>
            </a:pPr>
            <a:r>
              <a:rPr lang="en-US" sz="3000" dirty="0" smtClean="0"/>
              <a:t>Keys </a:t>
            </a:r>
            <a:r>
              <a:rPr lang="en-US" sz="3000" dirty="0"/>
              <a:t>in a hash table have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no particular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order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3200" dirty="0" smtClean="0"/>
              <a:t>Balanced tree-based multi-dictionary (</a:t>
            </a:r>
            <a:r>
              <a:rPr lang="en-US" sz="3200" b="1" noProof="1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OrderedMultiDictionary&lt;K,V&gt;</a:t>
            </a:r>
            <a:r>
              <a:rPr lang="en-US" sz="3200" dirty="0" smtClean="0"/>
              <a:t>)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Keys are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ordered</a:t>
            </a:r>
            <a:r>
              <a:rPr lang="en-US" sz="3000" dirty="0"/>
              <a:t> by key 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3000" dirty="0"/>
              <a:t> returns the elements sorted)</a:t>
            </a:r>
          </a:p>
          <a:p>
            <a:pPr lvl="1">
              <a:lnSpc>
                <a:spcPct val="110000"/>
              </a:lnSpc>
            </a:pPr>
            <a:r>
              <a:rPr lang="en-US" sz="3000" dirty="0" smtClean="0"/>
              <a:t>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3000" dirty="0"/>
              <a:t> key-value pairs + 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search by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key </a:t>
            </a:r>
            <a:r>
              <a:rPr lang="en-US" sz="3000" dirty="0" smtClean="0"/>
              <a:t>+ </a:t>
            </a:r>
            <a:r>
              <a:rPr lang="en-US" sz="3000" dirty="0"/>
              <a:t>fast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sub-range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Add by existing key appends a new value for the same </a:t>
            </a:r>
            <a:r>
              <a:rPr lang="en-US" sz="3000" dirty="0" smtClean="0"/>
              <a:t>key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Collection Data Structure </a:t>
            </a:r>
            <a:r>
              <a:rPr lang="en-US" dirty="0" smtClean="0"/>
              <a:t>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28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Hash-table-based set (</a:t>
            </a:r>
            <a:r>
              <a:rPr lang="en-US" sz="3200" b="1" noProof="1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HashSet&lt;T&gt;</a:t>
            </a:r>
            <a:r>
              <a:rPr lang="en-US" sz="3200" dirty="0" smtClean="0"/>
              <a:t>)</a:t>
            </a:r>
          </a:p>
          <a:p>
            <a:pPr lvl="1"/>
            <a:r>
              <a:rPr lang="en-US" sz="3000" dirty="0" smtClean="0"/>
              <a:t>Keep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unique</a:t>
            </a:r>
            <a:r>
              <a:rPr lang="en-US" sz="3000" dirty="0" smtClean="0"/>
              <a:t> values + fast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add </a:t>
            </a:r>
            <a:r>
              <a:rPr lang="en-US" sz="3000" dirty="0" smtClean="0"/>
              <a:t>+ fast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check membership </a:t>
            </a:r>
            <a:r>
              <a:rPr lang="en-US" sz="3000" dirty="0" smtClean="0"/>
              <a:t>to the set</a:t>
            </a:r>
          </a:p>
          <a:p>
            <a:pPr lvl="1"/>
            <a:r>
              <a:rPr lang="en-US" sz="3000" dirty="0" smtClean="0"/>
              <a:t>Elements in the set have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no particular order</a:t>
            </a:r>
          </a:p>
          <a:p>
            <a:pPr lvl="1"/>
            <a:r>
              <a:rPr lang="en-US" sz="3000" dirty="0" smtClean="0"/>
              <a:t>Elements </a:t>
            </a:r>
            <a:r>
              <a:rPr lang="en-US" sz="3000" dirty="0"/>
              <a:t>should implement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GetHashCode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  <a:r>
              <a:rPr lang="en-US" sz="3000" dirty="0"/>
              <a:t> and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Equals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  <a:endParaRPr lang="en-US" sz="3000" dirty="0" smtClean="0">
              <a:solidFill>
                <a:schemeClr val="tx2">
                  <a:lumMod val="75000"/>
                </a:schemeClr>
              </a:solidFill>
            </a:endParaRPr>
          </a:p>
          <a:p>
            <a:pPr>
              <a:spcBef>
                <a:spcPts val="1200"/>
              </a:spcBef>
            </a:pPr>
            <a:r>
              <a:rPr lang="en-US" sz="3200" dirty="0" smtClean="0"/>
              <a:t>Balanced tree-based set (</a:t>
            </a:r>
            <a:r>
              <a:rPr lang="en-US" sz="3200" b="1" noProof="1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SortedSet&lt;T&gt;</a:t>
            </a:r>
            <a:r>
              <a:rPr lang="en-US" sz="3200" dirty="0" smtClean="0"/>
              <a:t>)</a:t>
            </a:r>
          </a:p>
          <a:p>
            <a:pPr lvl="1"/>
            <a:r>
              <a:rPr lang="en-US" sz="3000" dirty="0" smtClean="0"/>
              <a:t>Keep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unique</a:t>
            </a:r>
            <a:r>
              <a:rPr lang="en-US" sz="3000" dirty="0" smtClean="0"/>
              <a:t> values,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sorted</a:t>
            </a:r>
            <a:r>
              <a:rPr lang="en-US" sz="3000" dirty="0" smtClean="0"/>
              <a:t> internally</a:t>
            </a:r>
          </a:p>
          <a:p>
            <a:pPr lvl="1"/>
            <a:r>
              <a:rPr lang="en-US" sz="3000" dirty="0" smtClean="0"/>
              <a:t>Fast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3000" dirty="0" smtClean="0"/>
              <a:t> + fast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check membership</a:t>
            </a:r>
            <a:r>
              <a:rPr lang="en-US" sz="3000" dirty="0"/>
              <a:t> to the </a:t>
            </a:r>
            <a:r>
              <a:rPr lang="en-US" sz="3000" dirty="0" smtClean="0"/>
              <a:t>set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/>
              <a:t>+ fast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sub-range</a:t>
            </a:r>
          </a:p>
          <a:p>
            <a:pPr lvl="1"/>
            <a:r>
              <a:rPr lang="en-US" sz="3000" dirty="0" smtClean="0"/>
              <a:t>Elements should </a:t>
            </a:r>
            <a:r>
              <a:rPr lang="en-US" sz="3000" dirty="0"/>
              <a:t>implement correctly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IComparable&lt;T&gt;</a:t>
            </a:r>
            <a:endParaRPr lang="en-US" sz="3000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Collection Data Structure </a:t>
            </a:r>
            <a:r>
              <a:rPr lang="en-US" dirty="0" smtClean="0"/>
              <a:t>(5)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1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Hash-table-based bag (</a:t>
            </a:r>
            <a:r>
              <a:rPr lang="en-US" sz="3200" b="1" noProof="1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Bag&lt;T&gt;</a:t>
            </a:r>
            <a:r>
              <a:rPr lang="en-US" sz="3200" dirty="0" smtClean="0"/>
              <a:t>)</a:t>
            </a:r>
          </a:p>
          <a:p>
            <a:pPr lvl="1"/>
            <a:r>
              <a:rPr lang="en-US" sz="3000" dirty="0" smtClean="0"/>
              <a:t>Bags are multi-sets (allow duplicates / count occurrences)</a:t>
            </a:r>
          </a:p>
          <a:p>
            <a:pPr lvl="1"/>
            <a:r>
              <a:rPr lang="en-US" sz="3000" dirty="0"/>
              <a:t>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3000" dirty="0"/>
              <a:t> </a:t>
            </a:r>
            <a:r>
              <a:rPr lang="en-US" sz="3000" dirty="0" smtClean="0"/>
              <a:t>/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find</a:t>
            </a:r>
            <a:r>
              <a:rPr lang="en-US" sz="3000" dirty="0" smtClean="0"/>
              <a:t> /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check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membership</a:t>
            </a:r>
          </a:p>
          <a:p>
            <a:pPr lvl="1"/>
            <a:r>
              <a:rPr lang="en-US" sz="3000" dirty="0" smtClean="0"/>
              <a:t>Elements have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no particular order</a:t>
            </a:r>
          </a:p>
          <a:p>
            <a:pPr>
              <a:spcBef>
                <a:spcPts val="1200"/>
              </a:spcBef>
            </a:pPr>
            <a:r>
              <a:rPr lang="en-US" sz="3200" dirty="0" smtClean="0"/>
              <a:t>Balanced tree-based bag (</a:t>
            </a:r>
            <a:r>
              <a:rPr lang="en-US" sz="3200" b="1" noProof="1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SortedBag&lt;T&gt;</a:t>
            </a:r>
            <a:r>
              <a:rPr lang="en-US" sz="3200" dirty="0" smtClean="0"/>
              <a:t>)</a:t>
            </a:r>
          </a:p>
          <a:p>
            <a:pPr lvl="1"/>
            <a:r>
              <a:rPr lang="en-US" sz="3000" dirty="0" smtClean="0"/>
              <a:t>Keep non-unique elements,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sorted</a:t>
            </a:r>
            <a:r>
              <a:rPr lang="en-US" sz="3000" dirty="0"/>
              <a:t> internally</a:t>
            </a:r>
          </a:p>
          <a:p>
            <a:pPr lvl="1"/>
            <a:r>
              <a:rPr lang="en-US" sz="3000" dirty="0" smtClean="0"/>
              <a:t>Fast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3000" dirty="0"/>
              <a:t> 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find</a:t>
            </a:r>
            <a:r>
              <a:rPr lang="en-US" sz="3000" dirty="0"/>
              <a:t> 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check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membership</a:t>
            </a:r>
            <a:endParaRPr lang="en-US" sz="3000" dirty="0" smtClean="0"/>
          </a:p>
          <a:p>
            <a:pPr lvl="1"/>
            <a:r>
              <a:rPr lang="en-US" sz="3000" dirty="0" smtClean="0"/>
              <a:t>Fast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access by sorted index</a:t>
            </a:r>
            <a:r>
              <a:rPr lang="en-US" sz="3000" dirty="0"/>
              <a:t> </a:t>
            </a:r>
            <a:r>
              <a:rPr lang="en-US" sz="3000" dirty="0" smtClean="0"/>
              <a:t>/ extract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sub-range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Collection Data Structure </a:t>
            </a:r>
            <a:r>
              <a:rPr lang="en-US" dirty="0" smtClean="0"/>
              <a:t>(6)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488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4589903"/>
            <a:ext cx="10363200" cy="173469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Special Data </a:t>
            </a:r>
            <a:r>
              <a:rPr lang="en-US" dirty="0" smtClean="0"/>
              <a:t>Structures</a:t>
            </a:r>
            <a:br>
              <a:rPr lang="en-US" dirty="0" smtClean="0"/>
            </a:br>
            <a:r>
              <a:rPr lang="en-US" dirty="0" smtClean="0"/>
              <a:t>and Their Efficiency</a:t>
            </a:r>
            <a:endParaRPr lang="en-US" dirty="0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55535">
            <a:off x="6949266" y="1427078"/>
            <a:ext cx="4550546" cy="27819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62842">
            <a:off x="600059" y="999408"/>
            <a:ext cx="7221648" cy="331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64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Rope 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BigList&lt;T&gt;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Holds a editable, ordered, indexed sequence of items</a:t>
            </a:r>
            <a:endParaRPr lang="en-US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2"/>
            <a:r>
              <a:rPr lang="en-US" dirty="0" smtClean="0"/>
              <a:t>The order of added items is preserved</a:t>
            </a:r>
          </a:p>
          <a:p>
            <a:pPr lvl="2"/>
            <a:r>
              <a:rPr lang="en-US" dirty="0" smtClean="0"/>
              <a:t>Like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List&lt;T&gt;</a:t>
            </a:r>
            <a:r>
              <a:rPr lang="en-US" dirty="0" smtClean="0"/>
              <a:t>, but allows fast insert / delete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Append(item)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Insert(index,</a:t>
            </a:r>
            <a:r>
              <a:rPr lang="en-US" dirty="0"/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item)</a:t>
            </a:r>
            <a:r>
              <a:rPr lang="en-US" dirty="0"/>
              <a:t> </a:t>
            </a:r>
            <a:r>
              <a:rPr lang="en-US" dirty="0" smtClean="0"/>
              <a:t>– </a:t>
            </a:r>
            <a:r>
              <a:rPr lang="en-US" dirty="0"/>
              <a:t>O(log n)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Item[index]</a:t>
            </a:r>
            <a:r>
              <a:rPr lang="en-US" dirty="0" smtClean="0"/>
              <a:t> –</a:t>
            </a:r>
            <a:r>
              <a:rPr lang="en-US" dirty="0"/>
              <a:t> </a:t>
            </a:r>
            <a:r>
              <a:rPr lang="en-US" dirty="0" smtClean="0"/>
              <a:t>access by index </a:t>
            </a:r>
            <a:r>
              <a:rPr lang="en-US" dirty="0"/>
              <a:t>– O(log n</a:t>
            </a:r>
            <a:r>
              <a:rPr lang="en-US" dirty="0" smtClean="0"/>
              <a:t>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Delete(index)</a:t>
            </a:r>
            <a:r>
              <a:rPr lang="en-US" dirty="0" smtClean="0"/>
              <a:t> – O(log n)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Sub-list(start,</a:t>
            </a:r>
            <a:r>
              <a:rPr lang="en-US" dirty="0"/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end)</a:t>
            </a:r>
            <a:r>
              <a:rPr lang="en-US" dirty="0" smtClean="0"/>
              <a:t> with copy-on-change – </a:t>
            </a:r>
            <a:r>
              <a:rPr lang="en-US" dirty="0"/>
              <a:t>O(log n)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Data Structures and Efficiency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957" y="2667000"/>
            <a:ext cx="1978055" cy="198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71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 smtClean="0"/>
              <a:t>Binary heap </a:t>
            </a:r>
            <a:r>
              <a:rPr lang="en-US" dirty="0" smtClean="0"/>
              <a:t>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BinaryHeap&lt;T&gt;</a:t>
            </a:r>
            <a:r>
              <a:rPr lang="en-US" dirty="0" smtClean="0"/>
              <a:t>)</a:t>
            </a:r>
            <a:endParaRPr lang="en-US" noProof="1" smtClean="0"/>
          </a:p>
          <a:p>
            <a:pPr lvl="1"/>
            <a:r>
              <a:rPr lang="en-US" noProof="1" smtClean="0"/>
              <a:t>Efficient implementation of</a:t>
            </a:r>
            <a:br>
              <a:rPr lang="en-US" noProof="1" smtClean="0"/>
            </a:b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priority queue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Insert(item)</a:t>
            </a:r>
            <a:r>
              <a:rPr lang="en-US" noProof="1" smtClean="0"/>
              <a:t> – O(log n)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Delete-Min</a:t>
            </a:r>
            <a:r>
              <a:rPr lang="en-US" noProof="1"/>
              <a:t> – O(log n)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Find-Min</a:t>
            </a:r>
            <a:r>
              <a:rPr lang="en-US" noProof="1" smtClean="0"/>
              <a:t> </a:t>
            </a:r>
            <a:r>
              <a:rPr lang="en-US" noProof="1"/>
              <a:t>– O(1</a:t>
            </a:r>
            <a:r>
              <a:rPr lang="en-US" noProof="1" smtClean="0"/>
              <a:t>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Data Structures and </a:t>
            </a:r>
            <a:r>
              <a:rPr lang="en-US" dirty="0" smtClean="0"/>
              <a:t>Efficiency 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012" y="4552395"/>
            <a:ext cx="6324599" cy="1772205"/>
          </a:xfrm>
          <a:prstGeom prst="roundRect">
            <a:avLst>
              <a:gd name="adj" fmla="val 2287"/>
            </a:avLst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8412" y="1463740"/>
            <a:ext cx="3886200" cy="2539999"/>
          </a:xfrm>
          <a:prstGeom prst="roundRect">
            <a:avLst>
              <a:gd name="adj" fmla="val 1776"/>
            </a:avLst>
          </a:prstGeom>
        </p:spPr>
      </p:pic>
    </p:spTree>
    <p:extLst>
      <p:ext uri="{BB962C8B-B14F-4D97-AF65-F5344CB8AC3E}">
        <p14:creationId xmlns:p14="http://schemas.microsoft.com/office/powerpoint/2010/main" val="3841637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666103"/>
            <a:ext cx="10363200" cy="173469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Art and Science of</a:t>
            </a:r>
            <a:br>
              <a:rPr lang="en-US" dirty="0" smtClean="0"/>
            </a:br>
            <a:r>
              <a:rPr lang="en-US" dirty="0" smtClean="0"/>
              <a:t>Combining </a:t>
            </a:r>
            <a:r>
              <a:rPr lang="en-US" dirty="0"/>
              <a:t>Data </a:t>
            </a:r>
            <a:r>
              <a:rPr lang="en-US" dirty="0" smtClean="0"/>
              <a:t>Structures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612" y="762000"/>
            <a:ext cx="3231160" cy="17862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65212" y="2743460"/>
            <a:ext cx="3192248" cy="17523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6212" y="1064971"/>
            <a:ext cx="3066800" cy="17468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6920" y="2883433"/>
            <a:ext cx="2391292" cy="16121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45419" flipH="1">
            <a:off x="5112228" y="1012859"/>
            <a:ext cx="1212014" cy="11515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4736" y="2223678"/>
            <a:ext cx="3194581" cy="221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63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In many scenarios we need to combine several data structures</a:t>
            </a:r>
          </a:p>
          <a:p>
            <a:pPr lvl="1">
              <a:lnSpc>
                <a:spcPct val="100000"/>
              </a:lnSpc>
            </a:pPr>
            <a:r>
              <a:rPr lang="en-US" sz="3100" dirty="0" smtClean="0"/>
              <a:t>No single data structure can provide good running times for certain combination of operations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For example, we can combine:</a:t>
            </a:r>
          </a:p>
          <a:p>
            <a:pPr lvl="1">
              <a:lnSpc>
                <a:spcPct val="100000"/>
              </a:lnSpc>
            </a:pPr>
            <a:r>
              <a:rPr lang="en-US" sz="3100" dirty="0"/>
              <a:t>A </a:t>
            </a:r>
            <a:r>
              <a:rPr lang="en-US" sz="3100" dirty="0">
                <a:solidFill>
                  <a:schemeClr val="tx2">
                    <a:lumMod val="75000"/>
                  </a:schemeClr>
                </a:solidFill>
              </a:rPr>
              <a:t>hash-table</a:t>
            </a:r>
            <a:r>
              <a:rPr lang="en-US" sz="3100" dirty="0"/>
              <a:t> for fast </a:t>
            </a:r>
            <a:r>
              <a:rPr lang="en-US" sz="3100" dirty="0">
                <a:solidFill>
                  <a:schemeClr val="tx2">
                    <a:lumMod val="75000"/>
                  </a:schemeClr>
                </a:solidFill>
              </a:rPr>
              <a:t>search by 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key</a:t>
            </a:r>
            <a:r>
              <a:rPr lang="en-US" sz="3100" baseline="-250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bg-BG" sz="3100" dirty="0" smtClean="0"/>
              <a:t> (</a:t>
            </a:r>
            <a:r>
              <a:rPr lang="en-US" sz="3100" dirty="0" smtClean="0"/>
              <a:t>e.g. </a:t>
            </a:r>
            <a:r>
              <a:rPr lang="en-US" sz="3100" i="1" dirty="0" smtClean="0"/>
              <a:t>name</a:t>
            </a:r>
            <a:r>
              <a:rPr lang="en-US" sz="3100" dirty="0" smtClean="0"/>
              <a:t>)</a:t>
            </a:r>
            <a:endParaRPr lang="en-US" sz="3100" dirty="0"/>
          </a:p>
          <a:p>
            <a:pPr lvl="1">
              <a:lnSpc>
                <a:spcPct val="100000"/>
              </a:lnSpc>
            </a:pPr>
            <a:r>
              <a:rPr lang="en-US" sz="3100" dirty="0"/>
              <a:t>A </a:t>
            </a:r>
            <a:r>
              <a:rPr lang="en-US" sz="3100" dirty="0">
                <a:solidFill>
                  <a:schemeClr val="tx2">
                    <a:lumMod val="75000"/>
                  </a:schemeClr>
                </a:solidFill>
              </a:rPr>
              <a:t>hash-table</a:t>
            </a:r>
            <a:r>
              <a:rPr lang="en-US" sz="3100" dirty="0"/>
              <a:t> for fast </a:t>
            </a:r>
            <a:r>
              <a:rPr lang="en-US" sz="3100" dirty="0">
                <a:solidFill>
                  <a:schemeClr val="tx2">
                    <a:lumMod val="75000"/>
                  </a:schemeClr>
                </a:solidFill>
              </a:rPr>
              <a:t>search by 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{key</a:t>
            </a:r>
            <a:r>
              <a:rPr lang="en-US" sz="3100" baseline="-250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 + key</a:t>
            </a:r>
            <a:r>
              <a:rPr lang="en-US" sz="3100" baseline="-25000" dirty="0" smtClean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} </a:t>
            </a:r>
            <a:r>
              <a:rPr lang="en-US" sz="3100" dirty="0" smtClean="0"/>
              <a:t>(e.g. </a:t>
            </a:r>
            <a:r>
              <a:rPr lang="en-US" sz="3100" i="1" dirty="0" smtClean="0"/>
              <a:t>name + town</a:t>
            </a:r>
            <a:r>
              <a:rPr lang="en-US" sz="31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3100" dirty="0" smtClean="0"/>
              <a:t>A 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balanced search tree</a:t>
            </a:r>
            <a:r>
              <a:rPr lang="en-US" sz="3100" dirty="0" smtClean="0"/>
              <a:t> for fast </a:t>
            </a:r>
            <a:r>
              <a:rPr lang="en-US" sz="3100" noProof="1" smtClean="0">
                <a:solidFill>
                  <a:schemeClr val="tx2">
                    <a:lumMod val="75000"/>
                  </a:schemeClr>
                </a:solidFill>
              </a:rPr>
              <a:t>extract-range(start_key … end_key)</a:t>
            </a:r>
          </a:p>
          <a:p>
            <a:pPr lvl="1">
              <a:lnSpc>
                <a:spcPct val="100000"/>
              </a:lnSpc>
            </a:pPr>
            <a:r>
              <a:rPr lang="en-US" sz="3100" dirty="0" smtClean="0"/>
              <a:t>A 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rope</a:t>
            </a:r>
            <a:r>
              <a:rPr lang="en-US" sz="3100" dirty="0" smtClean="0"/>
              <a:t> for fast 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access-by-index</a:t>
            </a:r>
          </a:p>
          <a:p>
            <a:pPr lvl="1">
              <a:lnSpc>
                <a:spcPct val="100000"/>
              </a:lnSpc>
            </a:pPr>
            <a:r>
              <a:rPr lang="en-US" sz="3100" dirty="0"/>
              <a:t>A </a:t>
            </a:r>
            <a:r>
              <a:rPr lang="en-US" sz="3100" dirty="0">
                <a:solidFill>
                  <a:schemeClr val="tx2">
                    <a:lumMod val="75000"/>
                  </a:schemeClr>
                </a:solidFill>
              </a:rPr>
              <a:t>balanced 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search tree</a:t>
            </a:r>
            <a:r>
              <a:rPr lang="en-US" sz="3100" dirty="0" smtClean="0"/>
              <a:t> </a:t>
            </a:r>
            <a:r>
              <a:rPr lang="en-US" sz="3100" dirty="0"/>
              <a:t>for fast </a:t>
            </a:r>
            <a:r>
              <a:rPr lang="en-US" sz="3100" noProof="1" smtClean="0">
                <a:solidFill>
                  <a:schemeClr val="tx2">
                    <a:lumMod val="75000"/>
                  </a:schemeClr>
                </a:solidFill>
              </a:rPr>
              <a:t>access-by-sorted-index</a:t>
            </a:r>
            <a:endParaRPr lang="en-US" sz="31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Data Structures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12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3700" dirty="0" smtClean="0"/>
              <a:t>Design a data structure that efficiently implements:</a:t>
            </a:r>
          </a:p>
          <a:p>
            <a:pPr lvl="1">
              <a:lnSpc>
                <a:spcPct val="110000"/>
              </a:lnSpc>
            </a:pPr>
            <a:r>
              <a:rPr lang="en-US" noProof="1"/>
              <a:t>Add-Person(</a:t>
            </a:r>
            <a:r>
              <a:rPr lang="en-US" i="1" noProof="1"/>
              <a:t>email</a:t>
            </a:r>
            <a:r>
              <a:rPr lang="en-US" noProof="1"/>
              <a:t>, </a:t>
            </a:r>
            <a:r>
              <a:rPr lang="en-US" i="1" noProof="1"/>
              <a:t>name</a:t>
            </a:r>
            <a:r>
              <a:rPr lang="en-US" noProof="1"/>
              <a:t>, </a:t>
            </a:r>
            <a:r>
              <a:rPr lang="en-US" i="1" noProof="1"/>
              <a:t>age</a:t>
            </a:r>
            <a:r>
              <a:rPr lang="en-US" noProof="1"/>
              <a:t>, </a:t>
            </a:r>
            <a:r>
              <a:rPr lang="en-US" i="1" noProof="1"/>
              <a:t>town</a:t>
            </a:r>
            <a:r>
              <a:rPr lang="en-US" noProof="1"/>
              <a:t>) – the </a:t>
            </a:r>
            <a:r>
              <a:rPr lang="en-US" i="1" noProof="1"/>
              <a:t>email</a:t>
            </a:r>
            <a:r>
              <a:rPr lang="en-US" noProof="1"/>
              <a:t> is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unique</a:t>
            </a:r>
          </a:p>
          <a:p>
            <a:pPr lvl="2">
              <a:lnSpc>
                <a:spcPct val="110000"/>
              </a:lnSpc>
            </a:pPr>
            <a:r>
              <a:rPr lang="en-US" noProof="1" smtClean="0"/>
              <a:t>If the </a:t>
            </a:r>
            <a:r>
              <a:rPr lang="en-US" i="1" noProof="1" smtClean="0"/>
              <a:t>email</a:t>
            </a:r>
            <a:r>
              <a:rPr lang="en-US" noProof="1" smtClean="0"/>
              <a:t> already exists returns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false</a:t>
            </a:r>
            <a:r>
              <a:rPr lang="en-US" noProof="1" smtClean="0"/>
              <a:t>, otherwise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</a:p>
          <a:p>
            <a:pPr lvl="1">
              <a:lnSpc>
                <a:spcPct val="110000"/>
              </a:lnSpc>
            </a:pPr>
            <a:r>
              <a:rPr lang="en-US" noProof="1"/>
              <a:t>Find-Person(</a:t>
            </a:r>
            <a:r>
              <a:rPr lang="en-US" i="1" noProof="1"/>
              <a:t>email</a:t>
            </a:r>
            <a:r>
              <a:rPr lang="en-US" noProof="1"/>
              <a:t>) – returns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noProof="1"/>
              <a:t> object 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</a:p>
          <a:p>
            <a:pPr lvl="1">
              <a:lnSpc>
                <a:spcPct val="110000"/>
              </a:lnSpc>
            </a:pPr>
            <a:r>
              <a:rPr lang="en-US" noProof="1" smtClean="0"/>
              <a:t>Delete-Person(</a:t>
            </a:r>
            <a:r>
              <a:rPr lang="en-US" i="1" noProof="1" smtClean="0"/>
              <a:t>email</a:t>
            </a:r>
            <a:r>
              <a:rPr lang="en-US" noProof="1" smtClean="0"/>
              <a:t>) – returns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noProof="1" smtClean="0"/>
              <a:t> or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false</a:t>
            </a:r>
          </a:p>
          <a:p>
            <a:pPr lvl="1">
              <a:lnSpc>
                <a:spcPct val="110000"/>
              </a:lnSpc>
            </a:pPr>
            <a:r>
              <a:rPr lang="en-US" noProof="1" smtClean="0"/>
              <a:t>Find-People(</a:t>
            </a:r>
            <a:r>
              <a:rPr lang="en-US" i="1" noProof="1" smtClean="0"/>
              <a:t>email_domain</a:t>
            </a:r>
            <a:r>
              <a:rPr lang="en-US" noProof="1" smtClean="0"/>
              <a:t>) – returns collection sorted by </a:t>
            </a:r>
            <a:r>
              <a:rPr lang="en-US" i="1" noProof="1" smtClean="0"/>
              <a:t>email</a:t>
            </a:r>
          </a:p>
          <a:p>
            <a:pPr lvl="1">
              <a:lnSpc>
                <a:spcPct val="110000"/>
              </a:lnSpc>
            </a:pPr>
            <a:r>
              <a:rPr lang="en-US" noProof="1" smtClean="0"/>
              <a:t>Find-People(</a:t>
            </a:r>
            <a:r>
              <a:rPr lang="en-US" i="1" noProof="1" smtClean="0"/>
              <a:t>name</a:t>
            </a:r>
            <a:r>
              <a:rPr lang="en-US" noProof="1" smtClean="0"/>
              <a:t>, </a:t>
            </a:r>
            <a:r>
              <a:rPr lang="en-US" i="1" noProof="1" smtClean="0"/>
              <a:t>town</a:t>
            </a:r>
            <a:r>
              <a:rPr lang="en-US" noProof="1" smtClean="0"/>
              <a:t>)</a:t>
            </a:r>
            <a:r>
              <a:rPr lang="en-US" noProof="1"/>
              <a:t> – returns collection sorted by </a:t>
            </a:r>
            <a:r>
              <a:rPr lang="en-US" i="1" noProof="1"/>
              <a:t>email</a:t>
            </a:r>
            <a:endParaRPr lang="en-US" i="1" noProof="1" smtClean="0"/>
          </a:p>
          <a:p>
            <a:pPr lvl="1">
              <a:lnSpc>
                <a:spcPct val="110000"/>
              </a:lnSpc>
            </a:pPr>
            <a:r>
              <a:rPr lang="en-US" noProof="1" smtClean="0"/>
              <a:t>Find-People(</a:t>
            </a:r>
            <a:r>
              <a:rPr lang="en-US" i="1" noProof="1" smtClean="0"/>
              <a:t>start_age</a:t>
            </a:r>
            <a:r>
              <a:rPr lang="en-US" noProof="1" smtClean="0"/>
              <a:t>, </a:t>
            </a:r>
            <a:r>
              <a:rPr lang="en-US" i="1" noProof="1" smtClean="0"/>
              <a:t>end_age</a:t>
            </a:r>
            <a:r>
              <a:rPr lang="en-US" noProof="1" smtClean="0"/>
              <a:t>)</a:t>
            </a:r>
            <a:r>
              <a:rPr lang="en-US" noProof="1"/>
              <a:t> </a:t>
            </a:r>
            <a:r>
              <a:rPr lang="en-US" noProof="1" smtClean="0"/>
              <a:t>– sort results by </a:t>
            </a:r>
            <a:r>
              <a:rPr lang="en-US" i="1" noProof="1" smtClean="0"/>
              <a:t>age</a:t>
            </a:r>
            <a:r>
              <a:rPr lang="en-US" noProof="1" smtClean="0"/>
              <a:t>, then by </a:t>
            </a:r>
            <a:r>
              <a:rPr lang="en-US" i="1" noProof="1" smtClean="0"/>
              <a:t>email</a:t>
            </a:r>
          </a:p>
          <a:p>
            <a:pPr lvl="1">
              <a:lnSpc>
                <a:spcPct val="110000"/>
              </a:lnSpc>
            </a:pPr>
            <a:r>
              <a:rPr lang="en-US" noProof="1" smtClean="0"/>
              <a:t>Find-People(</a:t>
            </a:r>
            <a:r>
              <a:rPr lang="en-US" i="1" noProof="1" smtClean="0"/>
              <a:t>start_age</a:t>
            </a:r>
            <a:r>
              <a:rPr lang="en-US" noProof="1" smtClean="0"/>
              <a:t>, </a:t>
            </a:r>
            <a:r>
              <a:rPr lang="en-US" i="1" noProof="1" smtClean="0"/>
              <a:t>end_age</a:t>
            </a:r>
            <a:r>
              <a:rPr lang="en-US" noProof="1" smtClean="0"/>
              <a:t>, </a:t>
            </a:r>
            <a:r>
              <a:rPr lang="en-US" i="1" noProof="1" smtClean="0"/>
              <a:t>town</a:t>
            </a:r>
            <a:r>
              <a:rPr lang="en-US" noProof="1" smtClean="0"/>
              <a:t>)</a:t>
            </a:r>
            <a:r>
              <a:rPr lang="en-US" noProof="1"/>
              <a:t> – sort by </a:t>
            </a:r>
            <a:r>
              <a:rPr lang="en-US" i="1" noProof="1" smtClean="0"/>
              <a:t>age</a:t>
            </a:r>
            <a:r>
              <a:rPr lang="en-US" noProof="1" smtClean="0"/>
              <a:t> + </a:t>
            </a:r>
            <a:r>
              <a:rPr lang="en-US" i="1" noProof="1" smtClean="0"/>
              <a:t>email</a:t>
            </a:r>
            <a:endParaRPr lang="en-US" i="1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Data </a:t>
            </a:r>
            <a:r>
              <a:rPr lang="en-US" dirty="0" smtClean="0"/>
              <a:t>Structures –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45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 fontScale="92500" lnSpcReduction="10000"/>
          </a:bodyPr>
          <a:lstStyle/>
          <a:p>
            <a:pPr marL="442913" indent="-442913">
              <a:lnSpc>
                <a:spcPct val="100000"/>
              </a:lnSpc>
              <a:buFontTx/>
              <a:buAutoNum type="arabicPeriod"/>
            </a:pPr>
            <a:r>
              <a:rPr lang="en-US" sz="3500" dirty="0" smtClean="0"/>
              <a:t>Classical Collection </a:t>
            </a:r>
            <a:r>
              <a:rPr lang="en-US" sz="3500" dirty="0"/>
              <a:t>Data </a:t>
            </a:r>
            <a:r>
              <a:rPr lang="en-US" sz="3500" dirty="0" smtClean="0"/>
              <a:t>Structures – Comparison</a:t>
            </a:r>
            <a:endParaRPr lang="en-US" sz="3500" dirty="0"/>
          </a:p>
          <a:p>
            <a:pPr marL="790576" lvl="1" indent="-442913">
              <a:lnSpc>
                <a:spcPct val="100000"/>
              </a:lnSpc>
            </a:pPr>
            <a:r>
              <a:rPr lang="en-US" dirty="0" smtClean="0"/>
              <a:t>Arrays, Lists, Stacks, Queues</a:t>
            </a:r>
            <a:endParaRPr lang="en-US" dirty="0"/>
          </a:p>
          <a:p>
            <a:pPr marL="790576" lvl="1" indent="-442913">
              <a:lnSpc>
                <a:spcPct val="100000"/>
              </a:lnSpc>
            </a:pPr>
            <a:r>
              <a:rPr lang="en-US" dirty="0" smtClean="0"/>
              <a:t>Hash-Table-Based Collections</a:t>
            </a:r>
          </a:p>
          <a:p>
            <a:pPr marL="1095323" lvl="2" indent="-442913">
              <a:lnSpc>
                <a:spcPct val="100000"/>
              </a:lnSpc>
            </a:pPr>
            <a:r>
              <a:rPr lang="en-US" dirty="0" smtClean="0"/>
              <a:t>Dictionaries, Multi-Dictionaries, Sets, Bags</a:t>
            </a:r>
            <a:endParaRPr lang="en-US" dirty="0"/>
          </a:p>
          <a:p>
            <a:pPr marL="790576" lvl="1" indent="-442913">
              <a:lnSpc>
                <a:spcPct val="100000"/>
              </a:lnSpc>
            </a:pPr>
            <a:r>
              <a:rPr lang="en-US" dirty="0" smtClean="0"/>
              <a:t>Balanced Search Tree-Based Collections</a:t>
            </a:r>
          </a:p>
          <a:p>
            <a:pPr marL="1095323" lvl="2" indent="-442913">
              <a:lnSpc>
                <a:spcPct val="100000"/>
              </a:lnSpc>
            </a:pPr>
            <a:r>
              <a:rPr lang="en-US" dirty="0" smtClean="0"/>
              <a:t>Sorted Dictionaries and Multi-Dictionaries,</a:t>
            </a:r>
            <a:br>
              <a:rPr lang="en-US" dirty="0" smtClean="0"/>
            </a:br>
            <a:r>
              <a:rPr lang="en-US" dirty="0" smtClean="0"/>
              <a:t>Sorted Sets and Sorted Bags</a:t>
            </a:r>
            <a:endParaRPr lang="en-US" dirty="0"/>
          </a:p>
          <a:p>
            <a:pPr marL="442913" indent="-442913">
              <a:lnSpc>
                <a:spcPct val="100000"/>
              </a:lnSpc>
              <a:buFontTx/>
              <a:buAutoNum type="arabicPeriod"/>
            </a:pPr>
            <a:r>
              <a:rPr lang="en-US" sz="3500" dirty="0" smtClean="0"/>
              <a:t>Choosing a Collection Data Structure</a:t>
            </a:r>
          </a:p>
          <a:p>
            <a:pPr marL="442913" indent="-442913">
              <a:lnSpc>
                <a:spcPct val="100000"/>
              </a:lnSpc>
              <a:buFontTx/>
              <a:buAutoNum type="arabicPeriod"/>
            </a:pPr>
            <a:r>
              <a:rPr lang="en-US" sz="3500" dirty="0" smtClean="0"/>
              <a:t>Special </a:t>
            </a:r>
            <a:r>
              <a:rPr lang="en-US" sz="3500" dirty="0"/>
              <a:t>Data </a:t>
            </a:r>
            <a:r>
              <a:rPr lang="en-US" sz="3500" dirty="0" smtClean="0"/>
              <a:t>Structures and Their Efficiency</a:t>
            </a:r>
          </a:p>
          <a:p>
            <a:pPr marL="442913" indent="-442913">
              <a:lnSpc>
                <a:spcPct val="100000"/>
              </a:lnSpc>
              <a:buFontTx/>
              <a:buAutoNum type="arabicPeriod"/>
            </a:pPr>
            <a:r>
              <a:rPr lang="en-US" sz="3500" dirty="0" smtClean="0"/>
              <a:t>Combining Data Structures</a:t>
            </a:r>
            <a:endParaRPr lang="en-US" sz="35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3696" y="2264078"/>
            <a:ext cx="2971800" cy="383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9250" indent="-349250"/>
            <a:r>
              <a:rPr lang="en-US" noProof="1"/>
              <a:t>Add-Person(</a:t>
            </a:r>
            <a:r>
              <a:rPr lang="en-US" i="1" noProof="1"/>
              <a:t>email</a:t>
            </a:r>
            <a:r>
              <a:rPr lang="en-US" noProof="1"/>
              <a:t>, </a:t>
            </a:r>
            <a:r>
              <a:rPr lang="en-US" i="1" noProof="1"/>
              <a:t>name</a:t>
            </a:r>
            <a:r>
              <a:rPr lang="en-US" noProof="1"/>
              <a:t>, </a:t>
            </a:r>
            <a:r>
              <a:rPr lang="en-US" i="1" noProof="1"/>
              <a:t>age</a:t>
            </a:r>
            <a:r>
              <a:rPr lang="en-US" noProof="1"/>
              <a:t>, </a:t>
            </a:r>
            <a:r>
              <a:rPr lang="en-US" i="1" noProof="1"/>
              <a:t>town</a:t>
            </a:r>
            <a:r>
              <a:rPr lang="en-US" noProof="1" smtClean="0"/>
              <a:t>)</a:t>
            </a:r>
            <a:r>
              <a:rPr lang="en-US" noProof="1"/>
              <a:t> – O(log n)</a:t>
            </a:r>
            <a:endParaRPr lang="en-US" noProof="1" smtClean="0"/>
          </a:p>
          <a:p>
            <a:pPr marL="739775" lvl="1" indent="-361950">
              <a:buFont typeface="+mj-lt"/>
              <a:buAutoNum type="arabicPeriod"/>
            </a:pPr>
            <a:r>
              <a:rPr lang="en-US" noProof="1" smtClean="0"/>
              <a:t>Create a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noProof="1" smtClean="0"/>
              <a:t> object to hold { </a:t>
            </a:r>
            <a:r>
              <a:rPr lang="en-US" i="1" noProof="1" smtClean="0"/>
              <a:t>email</a:t>
            </a:r>
            <a:r>
              <a:rPr lang="en-US" noProof="1" smtClean="0"/>
              <a:t> + </a:t>
            </a:r>
            <a:r>
              <a:rPr lang="en-US" i="1" noProof="1" smtClean="0"/>
              <a:t>name</a:t>
            </a:r>
            <a:r>
              <a:rPr lang="en-US" noProof="1"/>
              <a:t> + </a:t>
            </a:r>
            <a:r>
              <a:rPr lang="en-US" i="1" noProof="1" smtClean="0"/>
              <a:t>age</a:t>
            </a:r>
            <a:r>
              <a:rPr lang="en-US" noProof="1"/>
              <a:t> + </a:t>
            </a:r>
            <a:r>
              <a:rPr lang="en-US" i="1" noProof="1" smtClean="0"/>
              <a:t>town </a:t>
            </a:r>
            <a:r>
              <a:rPr lang="en-US" noProof="1" smtClean="0"/>
              <a:t>}</a:t>
            </a:r>
            <a:endParaRPr lang="en-US" i="1" noProof="1" smtClean="0"/>
          </a:p>
          <a:p>
            <a:pPr marL="739775" lvl="1" indent="-361950">
              <a:buFont typeface="+mj-lt"/>
              <a:buAutoNum type="arabicPeriod"/>
            </a:pPr>
            <a:r>
              <a:rPr lang="en-US" noProof="1" smtClean="0"/>
              <a:t>Add </a:t>
            </a:r>
            <a:r>
              <a:rPr lang="en-US" noProof="1" smtClean="0"/>
              <a:t>the new </a:t>
            </a:r>
            <a:r>
              <a:rPr lang="en-US" i="1" noProof="1" smtClean="0"/>
              <a:t>person</a:t>
            </a:r>
            <a:r>
              <a:rPr lang="en-US" noProof="1" smtClean="0"/>
              <a:t> to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all</a:t>
            </a:r>
            <a:r>
              <a:rPr lang="en-US" noProof="1" smtClean="0"/>
              <a:t> underlying data structures</a:t>
            </a:r>
            <a:endParaRPr lang="en-US" noProof="1"/>
          </a:p>
          <a:p>
            <a:pPr marL="349250" indent="-349250">
              <a:spcBef>
                <a:spcPts val="1200"/>
              </a:spcBef>
            </a:pPr>
            <a:r>
              <a:rPr lang="en-US" noProof="1"/>
              <a:t>Find-Person(</a:t>
            </a:r>
            <a:r>
              <a:rPr lang="en-US" i="1" noProof="1"/>
              <a:t>email</a:t>
            </a:r>
            <a:r>
              <a:rPr lang="en-US" noProof="1"/>
              <a:t>) – O(1)</a:t>
            </a:r>
          </a:p>
          <a:p>
            <a:pPr lvl="1"/>
            <a:r>
              <a:rPr lang="en-US" noProof="1"/>
              <a:t>Use a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hash-table</a:t>
            </a:r>
            <a:r>
              <a:rPr lang="en-US" noProof="1"/>
              <a:t> to map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{ </a:t>
            </a:r>
            <a:r>
              <a:rPr lang="en-US" i="1" noProof="1">
                <a:solidFill>
                  <a:schemeClr val="tx2">
                    <a:lumMod val="75000"/>
                  </a:schemeClr>
                </a:solidFill>
              </a:rPr>
              <a:t>email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en-US" i="1" noProof="1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person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}</a:t>
            </a:r>
            <a:endParaRPr lang="en-US" noProof="1">
              <a:solidFill>
                <a:schemeClr val="tx2">
                  <a:lumMod val="75000"/>
                </a:schemeClr>
              </a:solidFill>
            </a:endParaRPr>
          </a:p>
          <a:p>
            <a:pPr marL="349250" indent="-349250">
              <a:spcBef>
                <a:spcPts val="1200"/>
              </a:spcBef>
            </a:pPr>
            <a:r>
              <a:rPr lang="en-US" noProof="1" smtClean="0"/>
              <a:t>Delete-Person(</a:t>
            </a:r>
            <a:r>
              <a:rPr lang="en-US" i="1" noProof="1" smtClean="0"/>
              <a:t>email</a:t>
            </a:r>
            <a:r>
              <a:rPr lang="en-US" noProof="1" smtClean="0"/>
              <a:t>)</a:t>
            </a:r>
            <a:r>
              <a:rPr lang="en-US" noProof="1"/>
              <a:t> – O(log n)</a:t>
            </a:r>
            <a:endParaRPr lang="en-US" noProof="1" smtClean="0"/>
          </a:p>
          <a:p>
            <a:pPr marL="739775" lvl="1" indent="-361950">
              <a:buFont typeface="+mj-lt"/>
              <a:buAutoNum type="arabicPeriod"/>
            </a:pPr>
            <a:r>
              <a:rPr lang="en-US" noProof="1" smtClean="0"/>
              <a:t>Find the </a:t>
            </a:r>
            <a:r>
              <a:rPr lang="en-US" i="1" noProof="1" smtClean="0"/>
              <a:t>person</a:t>
            </a:r>
            <a:r>
              <a:rPr lang="en-US" noProof="1" smtClean="0"/>
              <a:t> by </a:t>
            </a:r>
            <a:r>
              <a:rPr lang="en-US" i="1" noProof="1" smtClean="0"/>
              <a:t>email</a:t>
            </a:r>
            <a:r>
              <a:rPr lang="en-US" noProof="1" smtClean="0"/>
              <a:t> in the underlying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hash-table</a:t>
            </a:r>
          </a:p>
          <a:p>
            <a:pPr marL="739775" lvl="1" indent="-361950">
              <a:buFont typeface="+mj-lt"/>
              <a:buAutoNum type="arabicPeriod"/>
            </a:pPr>
            <a:r>
              <a:rPr lang="en-US" noProof="1" smtClean="0"/>
              <a:t>Delete the </a:t>
            </a:r>
            <a:r>
              <a:rPr lang="en-US" i="1" noProof="1" smtClean="0"/>
              <a:t>person</a:t>
            </a:r>
            <a:r>
              <a:rPr lang="en-US" noProof="1" smtClean="0"/>
              <a:t> from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all</a:t>
            </a:r>
            <a:r>
              <a:rPr lang="en-US" noProof="1" smtClean="0"/>
              <a:t> underlying data structures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a Combined Data 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662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9250" indent="-349250"/>
            <a:r>
              <a:rPr lang="en-US" noProof="1" smtClean="0"/>
              <a:t>Find-People(</a:t>
            </a:r>
            <a:r>
              <a:rPr lang="en-US" i="1" noProof="1" smtClean="0"/>
              <a:t>email_domain</a:t>
            </a:r>
            <a:r>
              <a:rPr lang="en-US" noProof="1" smtClean="0"/>
              <a:t>)</a:t>
            </a:r>
            <a:r>
              <a:rPr lang="en-US" noProof="1"/>
              <a:t> – </a:t>
            </a:r>
            <a:r>
              <a:rPr lang="en-US" noProof="1" smtClean="0"/>
              <a:t>O(1)</a:t>
            </a:r>
          </a:p>
          <a:p>
            <a:pPr marL="739775" lvl="2" indent="-436563">
              <a:buClr>
                <a:srgbClr val="F2B254"/>
              </a:buClr>
              <a:buSzPct val="100000"/>
            </a:pPr>
            <a:r>
              <a:rPr lang="en-US" sz="3200" noProof="1" smtClean="0"/>
              <a:t>Use </a:t>
            </a:r>
            <a:r>
              <a:rPr lang="en-US" sz="3200" noProof="1"/>
              <a:t>a </a:t>
            </a:r>
            <a:r>
              <a:rPr lang="en-US" sz="3200" noProof="1">
                <a:solidFill>
                  <a:schemeClr val="tx2">
                    <a:lumMod val="75000"/>
                  </a:schemeClr>
                </a:solidFill>
              </a:rPr>
              <a:t>hash-table</a:t>
            </a:r>
            <a:r>
              <a:rPr lang="en-US" sz="3200" noProof="1"/>
              <a:t> to map </a:t>
            </a:r>
            <a:r>
              <a:rPr lang="en-US" sz="3200" noProof="1" smtClean="0"/>
              <a:t>{</a:t>
            </a:r>
            <a:r>
              <a:rPr lang="en-US" sz="3200" i="1" noProof="1" smtClean="0"/>
              <a:t>email_domain </a:t>
            </a:r>
            <a:r>
              <a:rPr lang="en-US" sz="3200" noProof="1" smtClean="0">
                <a:sym typeface="Wingdings" panose="05000000000000000000" pitchFamily="2" charset="2"/>
              </a:rPr>
              <a:t> </a:t>
            </a:r>
            <a:r>
              <a:rPr lang="en-US" sz="3200" i="1" noProof="1" smtClean="0">
                <a:sym typeface="Wingdings" panose="05000000000000000000" pitchFamily="2" charset="2"/>
              </a:rPr>
              <a:t>SortedSet&lt;Person&gt;</a:t>
            </a:r>
            <a:r>
              <a:rPr lang="en-US" sz="3200" noProof="1" smtClean="0">
                <a:sym typeface="Wingdings" panose="05000000000000000000" pitchFamily="2" charset="2"/>
              </a:rPr>
              <a:t>}</a:t>
            </a:r>
          </a:p>
          <a:p>
            <a:pPr marL="761947" lvl="2" indent="-457200">
              <a:buClr>
                <a:srgbClr val="F2B254"/>
              </a:buClr>
              <a:buSzPct val="100000"/>
            </a:pPr>
            <a:r>
              <a:rPr lang="en-US" sz="3200" noProof="1" smtClean="0">
                <a:sym typeface="Wingdings" panose="05000000000000000000" pitchFamily="2" charset="2"/>
              </a:rPr>
              <a:t>The set of persons for each domain is internally ordered by </a:t>
            </a:r>
            <a:r>
              <a:rPr lang="en-US" sz="3200" i="1" noProof="1" smtClean="0">
                <a:sym typeface="Wingdings" panose="05000000000000000000" pitchFamily="2" charset="2"/>
              </a:rPr>
              <a:t>email</a:t>
            </a:r>
          </a:p>
          <a:p>
            <a:pPr marL="761947" lvl="2" indent="-457200">
              <a:buClr>
                <a:srgbClr val="F2B254"/>
              </a:buClr>
              <a:buSzPct val="100000"/>
            </a:pPr>
            <a:r>
              <a:rPr lang="en-US" sz="3200" noProof="1" smtClean="0">
                <a:sym typeface="Wingdings" panose="05000000000000000000" pitchFamily="2" charset="2"/>
              </a:rPr>
              <a:t>The </a:t>
            </a:r>
            <a:r>
              <a:rPr lang="en-US" sz="3200" i="1" noProof="1" smtClean="0">
                <a:sym typeface="Wingdings" panose="05000000000000000000" pitchFamily="2" charset="2"/>
              </a:rPr>
              <a:t>email_domain</a:t>
            </a:r>
            <a:r>
              <a:rPr lang="en-US" sz="3200" noProof="1" smtClean="0">
                <a:sym typeface="Wingdings" panose="05000000000000000000" pitchFamily="2" charset="2"/>
              </a:rPr>
              <a:t> is extracted by the </a:t>
            </a:r>
            <a:r>
              <a:rPr lang="en-US" sz="3200" i="1" noProof="1" smtClean="0">
                <a:sym typeface="Wingdings" panose="05000000000000000000" pitchFamily="2" charset="2"/>
              </a:rPr>
              <a:t>email</a:t>
            </a:r>
            <a:r>
              <a:rPr lang="en-US" sz="3200" noProof="1" smtClean="0">
                <a:sym typeface="Wingdings" panose="05000000000000000000" pitchFamily="2" charset="2"/>
              </a:rPr>
              <a:t> when adding persons</a:t>
            </a:r>
            <a:endParaRPr lang="en-US" sz="3200" noProof="1"/>
          </a:p>
          <a:p>
            <a:pPr marL="349250" indent="-349250">
              <a:spcBef>
                <a:spcPts val="1200"/>
              </a:spcBef>
            </a:pPr>
            <a:r>
              <a:rPr lang="en-US" noProof="1" smtClean="0"/>
              <a:t>Find-People(</a:t>
            </a:r>
            <a:r>
              <a:rPr lang="en-US" i="1" noProof="1" smtClean="0"/>
              <a:t>name</a:t>
            </a:r>
            <a:r>
              <a:rPr lang="en-US" noProof="1"/>
              <a:t>, </a:t>
            </a:r>
            <a:r>
              <a:rPr lang="en-US" i="1" noProof="1" smtClean="0"/>
              <a:t>town</a:t>
            </a:r>
            <a:r>
              <a:rPr lang="en-US" noProof="1" smtClean="0"/>
              <a:t>)</a:t>
            </a:r>
            <a:r>
              <a:rPr lang="en-US" noProof="1"/>
              <a:t> – O(1)</a:t>
            </a:r>
            <a:endParaRPr lang="en-US" noProof="1" smtClean="0"/>
          </a:p>
          <a:p>
            <a:pPr marL="739775" lvl="3" indent="-436563">
              <a:buClr>
                <a:srgbClr val="F2B254"/>
              </a:buClr>
              <a:buSzPct val="100000"/>
            </a:pPr>
            <a:r>
              <a:rPr lang="en-US" sz="3200" noProof="1" smtClean="0">
                <a:solidFill>
                  <a:schemeClr val="tx2">
                    <a:lumMod val="75000"/>
                  </a:schemeClr>
                </a:solidFill>
              </a:rPr>
              <a:t>Combine the keys </a:t>
            </a:r>
            <a:r>
              <a:rPr lang="en-US" sz="3200" noProof="1" smtClean="0"/>
              <a:t>{</a:t>
            </a:r>
            <a:r>
              <a:rPr lang="en-US" sz="3200" i="1" noProof="1" smtClean="0"/>
              <a:t>name</a:t>
            </a:r>
            <a:r>
              <a:rPr lang="en-US" sz="3200" noProof="1" smtClean="0"/>
              <a:t> + </a:t>
            </a:r>
            <a:r>
              <a:rPr lang="en-US" sz="3200" i="1" noProof="1" smtClean="0"/>
              <a:t>town</a:t>
            </a:r>
            <a:r>
              <a:rPr lang="en-US" sz="3200" noProof="1" smtClean="0"/>
              <a:t>} into a single string </a:t>
            </a:r>
            <a:r>
              <a:rPr lang="en-US" sz="3200" i="1" noProof="1" smtClean="0"/>
              <a:t>name_town</a:t>
            </a:r>
          </a:p>
          <a:p>
            <a:pPr marL="739775" lvl="3" indent="-436563">
              <a:buClr>
                <a:srgbClr val="F2B254"/>
              </a:buClr>
              <a:buSzPct val="100000"/>
            </a:pPr>
            <a:r>
              <a:rPr lang="en-US" sz="3200" noProof="1" smtClean="0"/>
              <a:t>Use </a:t>
            </a:r>
            <a:r>
              <a:rPr lang="en-US" sz="3200" noProof="1"/>
              <a:t>a </a:t>
            </a:r>
            <a:r>
              <a:rPr lang="en-US" sz="3200" noProof="1">
                <a:solidFill>
                  <a:schemeClr val="tx2">
                    <a:lumMod val="75000"/>
                  </a:schemeClr>
                </a:solidFill>
              </a:rPr>
              <a:t>hash-table</a:t>
            </a:r>
            <a:r>
              <a:rPr lang="en-US" sz="3200" noProof="1"/>
              <a:t> to map </a:t>
            </a:r>
            <a:r>
              <a:rPr lang="en-US" sz="3200" noProof="1" smtClean="0"/>
              <a:t>{</a:t>
            </a:r>
            <a:r>
              <a:rPr lang="en-US" sz="3200" i="1" noProof="1"/>
              <a:t>name_town</a:t>
            </a:r>
            <a:r>
              <a:rPr lang="en-US" sz="3200" noProof="1" smtClean="0"/>
              <a:t> </a:t>
            </a:r>
            <a:r>
              <a:rPr lang="en-US" sz="3200" noProof="1">
                <a:sym typeface="Wingdings" panose="05000000000000000000" pitchFamily="2" charset="2"/>
              </a:rPr>
              <a:t> </a:t>
            </a:r>
            <a:r>
              <a:rPr lang="en-US" sz="3200" i="1" noProof="1">
                <a:sym typeface="Wingdings" panose="05000000000000000000" pitchFamily="2" charset="2"/>
              </a:rPr>
              <a:t>SortedSet&lt;Person</a:t>
            </a:r>
            <a:r>
              <a:rPr lang="en-US" sz="3200" i="1" noProof="1" smtClean="0">
                <a:sym typeface="Wingdings" panose="05000000000000000000" pitchFamily="2" charset="2"/>
              </a:rPr>
              <a:t>&gt;</a:t>
            </a:r>
            <a:r>
              <a:rPr lang="en-US" sz="3200" noProof="1" smtClean="0">
                <a:sym typeface="Wingdings" panose="05000000000000000000" pitchFamily="2" charset="2"/>
              </a:rPr>
              <a:t>}</a:t>
            </a:r>
          </a:p>
          <a:p>
            <a:pPr marL="739775" lvl="3" indent="-436563">
              <a:buClr>
                <a:srgbClr val="F2B254"/>
              </a:buClr>
              <a:buSzPct val="100000"/>
            </a:pPr>
            <a:r>
              <a:rPr lang="en-US" sz="3200" noProof="1">
                <a:sym typeface="Wingdings" panose="05000000000000000000" pitchFamily="2" charset="2"/>
              </a:rPr>
              <a:t>The set of persons for each domain is internally ordered by </a:t>
            </a:r>
            <a:r>
              <a:rPr lang="en-US" sz="3200" i="1" noProof="1">
                <a:sym typeface="Wingdings" panose="05000000000000000000" pitchFamily="2" charset="2"/>
              </a:rPr>
              <a:t>email</a:t>
            </a:r>
            <a:endParaRPr lang="en-US" sz="3200" i="1" noProof="1" smtClean="0">
              <a:sym typeface="Wingdings" panose="05000000000000000000" pitchFamily="2" charset="2"/>
            </a:endParaRPr>
          </a:p>
          <a:p>
            <a:pPr marL="819097" lvl="3" indent="-514350">
              <a:buClr>
                <a:srgbClr val="F2B254"/>
              </a:buClr>
              <a:buSzPct val="100000"/>
              <a:buFont typeface="+mj-lt"/>
              <a:buAutoNum type="arabicPeriod"/>
            </a:pP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00" dirty="0" smtClean="0"/>
              <a:t>Implementing a Combined Data Structure (2)</a:t>
            </a:r>
            <a:endParaRPr lang="en-US" sz="3900" dirty="0"/>
          </a:p>
        </p:txBody>
      </p:sp>
    </p:spTree>
    <p:extLst>
      <p:ext uri="{BB962C8B-B14F-4D97-AF65-F5344CB8AC3E}">
        <p14:creationId xmlns:p14="http://schemas.microsoft.com/office/powerpoint/2010/main" val="2988653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9250" indent="-349250">
              <a:lnSpc>
                <a:spcPct val="110000"/>
              </a:lnSpc>
            </a:pPr>
            <a:r>
              <a:rPr lang="en-US" noProof="1" smtClean="0"/>
              <a:t>Find-People(</a:t>
            </a:r>
            <a:r>
              <a:rPr lang="en-US" i="1" noProof="1" smtClean="0"/>
              <a:t>start_age</a:t>
            </a:r>
            <a:r>
              <a:rPr lang="en-US" noProof="1"/>
              <a:t>, </a:t>
            </a:r>
            <a:r>
              <a:rPr lang="en-US" i="1" noProof="1"/>
              <a:t>end_age</a:t>
            </a:r>
            <a:r>
              <a:rPr lang="en-US" noProof="1"/>
              <a:t>) </a:t>
            </a:r>
            <a:r>
              <a:rPr lang="en-US" noProof="1"/>
              <a:t>– </a:t>
            </a:r>
            <a:r>
              <a:rPr lang="en-US" noProof="1" smtClean="0"/>
              <a:t>O(log n)</a:t>
            </a:r>
            <a:endParaRPr lang="en-US" noProof="1" smtClean="0"/>
          </a:p>
          <a:p>
            <a:pPr marL="653996" lvl="1" indent="-349250">
              <a:lnSpc>
                <a:spcPct val="110000"/>
              </a:lnSpc>
            </a:pPr>
            <a:r>
              <a:rPr lang="en-US" noProof="1" smtClean="0"/>
              <a:t>Use a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balanced search tree </a:t>
            </a:r>
            <a:r>
              <a:rPr lang="en-US" noProof="1" smtClean="0"/>
              <a:t>to keep all </a:t>
            </a:r>
            <a:r>
              <a:rPr lang="en-US" i="1" noProof="1" smtClean="0"/>
              <a:t>persons</a:t>
            </a:r>
            <a:r>
              <a:rPr lang="en-US" noProof="1" smtClean="0"/>
              <a:t> ordered by </a:t>
            </a:r>
            <a:r>
              <a:rPr lang="en-US" i="1" noProof="1" smtClean="0"/>
              <a:t>age</a:t>
            </a:r>
            <a:r>
              <a:rPr lang="en-US" noProof="1" smtClean="0"/>
              <a:t>:</a:t>
            </a:r>
            <a:br>
              <a:rPr lang="en-US" noProof="1" smtClean="0"/>
            </a:b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OrderedDictionary&lt;age,</a:t>
            </a:r>
            <a:r>
              <a:rPr lang="en-US" noProof="1"/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SortedSet&lt;Person&gt;&gt;</a:t>
            </a:r>
          </a:p>
          <a:p>
            <a:pPr marL="653996" lvl="1" indent="-349250">
              <a:lnSpc>
                <a:spcPct val="110000"/>
              </a:lnSpc>
            </a:pPr>
            <a:r>
              <a:rPr lang="en-US" noProof="1" smtClean="0"/>
              <a:t>For each distinct </a:t>
            </a:r>
            <a:r>
              <a:rPr lang="en-US" i="1" noProof="1" smtClean="0"/>
              <a:t>age</a:t>
            </a:r>
            <a:r>
              <a:rPr lang="en-US" noProof="1" smtClean="0"/>
              <a:t> keep a set of </a:t>
            </a:r>
            <a:r>
              <a:rPr lang="en-US" i="1" noProof="1" smtClean="0"/>
              <a:t>persons</a:t>
            </a:r>
            <a:r>
              <a:rPr lang="en-US" noProof="1" smtClean="0"/>
              <a:t>, ordered by </a:t>
            </a:r>
            <a:r>
              <a:rPr lang="en-US" i="1" noProof="1" smtClean="0"/>
              <a:t>email</a:t>
            </a:r>
          </a:p>
          <a:p>
            <a:pPr marL="653996" lvl="1" indent="-349250">
              <a:lnSpc>
                <a:spcPct val="110000"/>
              </a:lnSpc>
            </a:pPr>
            <a:r>
              <a:rPr lang="en-US" noProof="1" smtClean="0"/>
              <a:t>Use the </a:t>
            </a:r>
            <a:r>
              <a:rPr lang="en-US" i="1" noProof="1" smtClean="0">
                <a:solidFill>
                  <a:schemeClr val="tx2">
                    <a:lumMod val="75000"/>
                  </a:schemeClr>
                </a:solidFill>
              </a:rPr>
              <a:t>sub-range</a:t>
            </a:r>
            <a:r>
              <a:rPr lang="en-US" i="1" noProof="1" smtClean="0"/>
              <a:t>(start_age, end_age)</a:t>
            </a:r>
            <a:r>
              <a:rPr lang="en-US" noProof="1" smtClean="0"/>
              <a:t> operation in the tree</a:t>
            </a:r>
            <a:endParaRPr lang="en-US" noProof="1"/>
          </a:p>
          <a:p>
            <a:pPr marL="349250" indent="-349250">
              <a:lnSpc>
                <a:spcPct val="110000"/>
              </a:lnSpc>
              <a:spcBef>
                <a:spcPts val="1200"/>
              </a:spcBef>
            </a:pPr>
            <a:r>
              <a:rPr lang="en-US" noProof="1" smtClean="0"/>
              <a:t>Find-People(</a:t>
            </a:r>
            <a:r>
              <a:rPr lang="en-US" i="1" noProof="1" smtClean="0"/>
              <a:t>start_age</a:t>
            </a:r>
            <a:r>
              <a:rPr lang="en-US" noProof="1"/>
              <a:t>, </a:t>
            </a:r>
            <a:r>
              <a:rPr lang="en-US" i="1" noProof="1"/>
              <a:t>end_age</a:t>
            </a:r>
            <a:r>
              <a:rPr lang="en-US" noProof="1"/>
              <a:t>, </a:t>
            </a:r>
            <a:r>
              <a:rPr lang="en-US" i="1" noProof="1"/>
              <a:t>town</a:t>
            </a:r>
            <a:r>
              <a:rPr lang="en-US" noProof="1"/>
              <a:t>) – O(log n)</a:t>
            </a:r>
            <a:endParaRPr lang="en-US" noProof="1" smtClean="0"/>
          </a:p>
          <a:p>
            <a:pPr marL="653996" lvl="1" indent="-349250">
              <a:lnSpc>
                <a:spcPct val="110000"/>
              </a:lnSpc>
            </a:pPr>
            <a:r>
              <a:rPr lang="en-US" noProof="1" smtClean="0"/>
              <a:t>Use a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hash-table</a:t>
            </a:r>
            <a:r>
              <a:rPr lang="en-US" noProof="1" smtClean="0"/>
              <a:t> to map {</a:t>
            </a:r>
            <a:r>
              <a:rPr lang="en-US" i="1" noProof="1" smtClean="0"/>
              <a:t>town</a:t>
            </a:r>
            <a:r>
              <a:rPr lang="en-US" noProof="1" smtClean="0"/>
              <a:t> </a:t>
            </a:r>
            <a:r>
              <a:rPr lang="en-US" noProof="1" smtClean="0">
                <a:sym typeface="Wingdings" panose="05000000000000000000" pitchFamily="2" charset="2"/>
              </a:rPr>
              <a:t> </a:t>
            </a:r>
            <a:r>
              <a:rPr lang="en-US" i="1" noProof="1" smtClean="0">
                <a:sym typeface="Wingdings" panose="05000000000000000000" pitchFamily="2" charset="2"/>
              </a:rPr>
              <a:t>persons_by_ages</a:t>
            </a:r>
            <a:r>
              <a:rPr lang="en-US" noProof="1" smtClean="0">
                <a:sym typeface="Wingdings" panose="05000000000000000000" pitchFamily="2" charset="2"/>
              </a:rPr>
              <a:t>}</a:t>
            </a:r>
          </a:p>
          <a:p>
            <a:pPr marL="653996" lvl="1" indent="-349250">
              <a:lnSpc>
                <a:spcPct val="110000"/>
              </a:lnSpc>
            </a:pPr>
            <a:r>
              <a:rPr lang="en-US" i="1" noProof="1"/>
              <a:t>People</a:t>
            </a:r>
            <a:r>
              <a:rPr lang="en-US" i="1" noProof="1">
                <a:sym typeface="Wingdings" panose="05000000000000000000" pitchFamily="2" charset="2"/>
              </a:rPr>
              <a:t>_by_a</a:t>
            </a:r>
            <a:r>
              <a:rPr lang="en-US" i="1" noProof="1" smtClean="0">
                <a:sym typeface="Wingdings" panose="05000000000000000000" pitchFamily="2" charset="2"/>
              </a:rPr>
              <a:t>ges</a:t>
            </a:r>
            <a:r>
              <a:rPr lang="en-US" noProof="1" smtClean="0">
                <a:sym typeface="Wingdings" panose="05000000000000000000" pitchFamily="2" charset="2"/>
              </a:rPr>
              <a:t> can be stored as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balanced search tree</a:t>
            </a:r>
            <a:r>
              <a:rPr lang="en-US" noProof="1" smtClean="0">
                <a:sym typeface="Wingdings" panose="05000000000000000000" pitchFamily="2" charset="2"/>
              </a:rPr>
              <a:t>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OrderedDictionary&lt;age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noProof="1"/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SortedSet&lt;Person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00" dirty="0" smtClean="0"/>
              <a:t>Implementing a Combined Data Structure (3)</a:t>
            </a:r>
            <a:endParaRPr lang="en-US" sz="3900" dirty="0"/>
          </a:p>
        </p:txBody>
      </p:sp>
    </p:spTree>
    <p:extLst>
      <p:ext uri="{BB962C8B-B14F-4D97-AF65-F5344CB8AC3E}">
        <p14:creationId xmlns:p14="http://schemas.microsoft.com/office/powerpoint/2010/main" val="169507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4926106"/>
            <a:ext cx="10363200" cy="820600"/>
          </a:xfrm>
        </p:spPr>
        <p:txBody>
          <a:bodyPr/>
          <a:lstStyle/>
          <a:p>
            <a:r>
              <a:rPr lang="en-US" dirty="0" smtClean="0"/>
              <a:t>Lab Exercise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Collection of </a:t>
            </a:r>
            <a:r>
              <a:rPr lang="en-US" dirty="0" smtClean="0"/>
              <a:t>People</a:t>
            </a:r>
            <a:endParaRPr lang="en-US" dirty="0"/>
          </a:p>
        </p:txBody>
      </p:sp>
      <p:pic>
        <p:nvPicPr>
          <p:cNvPr id="2050" name="Picture 2" descr="http://www.governancecode.ie/images/rowOfPeop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4139" y="1402044"/>
            <a:ext cx="8943446" cy="3169956"/>
          </a:xfrm>
          <a:prstGeom prst="roundRect">
            <a:avLst>
              <a:gd name="adj" fmla="val 117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403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ts val="3600"/>
              </a:lnSpc>
            </a:pPr>
            <a:r>
              <a:rPr lang="en-US" dirty="0" smtClean="0"/>
              <a:t>Different </a:t>
            </a:r>
            <a:r>
              <a:rPr lang="en-US" dirty="0"/>
              <a:t>data structures have </a:t>
            </a:r>
            <a:r>
              <a:rPr lang="en-US" dirty="0" smtClean="0"/>
              <a:t>different efficiency for their </a:t>
            </a:r>
            <a:r>
              <a:rPr lang="en-US" dirty="0"/>
              <a:t>operations</a:t>
            </a:r>
          </a:p>
          <a:p>
            <a:pPr lvl="1">
              <a:lnSpc>
                <a:spcPts val="36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List-based collections </a:t>
            </a:r>
            <a:r>
              <a:rPr lang="en-US" dirty="0" smtClean="0"/>
              <a:t>provide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fast append </a:t>
            </a:r>
            <a:r>
              <a:rPr lang="en-US" dirty="0" smtClean="0"/>
              <a:t>and access-by-index, but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slow find</a:t>
            </a:r>
            <a:r>
              <a:rPr lang="en-US" dirty="0" smtClean="0"/>
              <a:t> and delete</a:t>
            </a:r>
          </a:p>
          <a:p>
            <a:pPr lvl="1">
              <a:lnSpc>
                <a:spcPts val="3600"/>
              </a:lnSpc>
            </a:pPr>
            <a:r>
              <a:rPr lang="en-US" dirty="0" smtClean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fastest</a:t>
            </a:r>
            <a:r>
              <a:rPr lang="en-US" dirty="0"/>
              <a:t> add / find / delete </a:t>
            </a:r>
            <a:r>
              <a:rPr lang="en-US" dirty="0" smtClean="0"/>
              <a:t>structure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hash table</a:t>
            </a:r>
            <a:r>
              <a:rPr lang="en-US" dirty="0"/>
              <a:t> –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O(1)</a:t>
            </a:r>
            <a:r>
              <a:rPr lang="en-US" dirty="0"/>
              <a:t> for </a:t>
            </a:r>
            <a:r>
              <a:rPr lang="en-US" dirty="0" smtClean="0"/>
              <a:t>all operations</a:t>
            </a:r>
          </a:p>
          <a:p>
            <a:pPr lvl="1">
              <a:lnSpc>
                <a:spcPts val="36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Balanced trees </a:t>
            </a:r>
            <a:r>
              <a:rPr lang="en-US" dirty="0" smtClean="0"/>
              <a:t>are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ordered</a:t>
            </a:r>
            <a:r>
              <a:rPr lang="en-US" dirty="0" smtClean="0"/>
              <a:t> – O(log n) for</a:t>
            </a:r>
            <a:br>
              <a:rPr lang="en-US" dirty="0" smtClean="0"/>
            </a:br>
            <a:r>
              <a:rPr lang="en-US" dirty="0" smtClean="0"/>
              <a:t>add / find / delete + range(start, end)</a:t>
            </a:r>
          </a:p>
          <a:p>
            <a:pPr>
              <a:lnSpc>
                <a:spcPts val="36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Combining data structures </a:t>
            </a:r>
            <a:r>
              <a:rPr lang="en-US" dirty="0" smtClean="0"/>
              <a:t>is often essential</a:t>
            </a:r>
          </a:p>
          <a:p>
            <a:pPr lvl="1">
              <a:lnSpc>
                <a:spcPts val="3600"/>
              </a:lnSpc>
            </a:pPr>
            <a:r>
              <a:rPr lang="en-US" dirty="0" smtClean="0"/>
              <a:t>E.g. combine multiple hash-tables to find by different keys</a:t>
            </a:r>
          </a:p>
          <a:p>
            <a:pPr lvl="1">
              <a:lnSpc>
                <a:spcPts val="36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212" y="3293790"/>
            <a:ext cx="3160963" cy="234501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https://softuni.bg/trainings/1147/Data-Structures-June-2015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1008000"/>
          </a:xfrm>
        </p:spPr>
        <p:txBody>
          <a:bodyPr>
            <a:normAutofit/>
          </a:bodyPr>
          <a:lstStyle/>
          <a:p>
            <a:r>
              <a:rPr lang="en-US" dirty="0"/>
              <a:t>Data Structures Efficiency</a:t>
            </a:r>
          </a:p>
        </p:txBody>
      </p:sp>
      <p:pic>
        <p:nvPicPr>
          <p:cNvPr id="5" name="Picture 4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2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4"/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1" name="Picture 10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pic>
        <p:nvPicPr>
          <p:cNvPr id="12" name="Picture 11">
            <a:hlinkClick r:id="rId18"/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3" name="Picture 12">
            <a:hlinkClick r:id="rId20"/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</p:spTree>
    <p:extLst>
      <p:ext uri="{BB962C8B-B14F-4D97-AF65-F5344CB8AC3E}">
        <p14:creationId xmlns:p14="http://schemas.microsoft.com/office/powerpoint/2010/main" val="291805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labs,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Data Structures and Algorithms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19690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://www.upstateparalegal.com/Shared%20Documents/scales_of_justice_0ygg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808063" y="1268350"/>
            <a:ext cx="6574426" cy="3303650"/>
          </a:xfrm>
          <a:prstGeom prst="roundRect">
            <a:avLst>
              <a:gd name="adj" fmla="val 446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91522" name="Rectangle 2"/>
          <p:cNvSpPr>
            <a:spLocks noGrp="1" noChangeArrowheads="1"/>
          </p:cNvSpPr>
          <p:nvPr>
            <p:ph type="title"/>
          </p:nvPr>
        </p:nvSpPr>
        <p:spPr>
          <a:xfrm>
            <a:off x="608014" y="4927242"/>
            <a:ext cx="10972798" cy="820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Comparing Data Structures</a:t>
            </a:r>
            <a:endParaRPr lang="bg-BG" dirty="0"/>
          </a:p>
        </p:txBody>
      </p:sp>
      <p:sp>
        <p:nvSpPr>
          <p:cNvPr id="8" name="Subtitle 7"/>
          <p:cNvSpPr>
            <a:spLocks noGrp="1"/>
          </p:cNvSpPr>
          <p:nvPr>
            <p:ph type="body" idx="1"/>
          </p:nvPr>
        </p:nvSpPr>
        <p:spPr>
          <a:xfrm>
            <a:off x="608014" y="5754968"/>
            <a:ext cx="10972798" cy="719034"/>
          </a:xfrm>
        </p:spPr>
        <p:txBody>
          <a:bodyPr/>
          <a:lstStyle/>
          <a:p>
            <a:r>
              <a:rPr lang="en-US" dirty="0" smtClean="0"/>
              <a:t>Computational Complexity of </a:t>
            </a:r>
            <a:r>
              <a:rPr lang="en-US" smtClean="0"/>
              <a:t>Basic Operations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0517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 Efficiency – Comparison</a:t>
            </a:r>
            <a:endParaRPr lang="en-US" dirty="0"/>
          </a:p>
        </p:txBody>
      </p:sp>
      <p:graphicFrame>
        <p:nvGraphicFramePr>
          <p:cNvPr id="9" name="Group 4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2713275"/>
              </p:ext>
            </p:extLst>
          </p:nvPr>
        </p:nvGraphicFramePr>
        <p:xfrm>
          <a:off x="684213" y="1335024"/>
          <a:ext cx="10820400" cy="4913376"/>
        </p:xfrm>
        <a:graphic>
          <a:graphicData uri="http://schemas.openxmlformats.org/drawingml/2006/table">
            <a:tbl>
              <a:tblPr/>
              <a:tblGrid>
                <a:gridCol w="3581399"/>
                <a:gridCol w="1524000"/>
                <a:gridCol w="1524000"/>
                <a:gridCol w="1676400"/>
                <a:gridCol w="2514601"/>
              </a:tblGrid>
              <a:tr h="77400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Data Structure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Add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Find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Delete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Get-by-index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</a:tr>
              <a:tr h="733756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Static array: </a:t>
                      </a: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T[]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O(n)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O(n)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O(n)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100620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Double-linked list: </a:t>
                      </a:r>
                      <a:r>
                        <a:rPr kumimoji="0" lang="en-US" sz="26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LinkedList&lt;T&gt;</a:t>
                      </a:r>
                      <a:endParaRPr kumimoji="0" lang="en-US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O(n)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O(n)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O(n)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100620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Auto-resizable array-based list: </a:t>
                      </a: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List&lt;T&gt;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O(n)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O(n)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69660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Stack: </a:t>
                      </a: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Stack&lt;T&gt;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69660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Queue: </a:t>
                      </a: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Queue&lt;T&gt;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2">
                            <a:lumMod val="9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9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870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Structure </a:t>
            </a:r>
            <a:r>
              <a:rPr lang="en-US" dirty="0"/>
              <a:t>Efficiency – </a:t>
            </a:r>
            <a:r>
              <a:rPr lang="en-US" dirty="0" smtClean="0"/>
              <a:t>Comparison (2)</a:t>
            </a:r>
            <a:endParaRPr lang="en-US" dirty="0"/>
          </a:p>
        </p:txBody>
      </p:sp>
      <p:graphicFrame>
        <p:nvGraphicFramePr>
          <p:cNvPr id="5" name="Group 4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2841086"/>
              </p:ext>
            </p:extLst>
          </p:nvPr>
        </p:nvGraphicFramePr>
        <p:xfrm>
          <a:off x="684212" y="1335025"/>
          <a:ext cx="10820401" cy="4928400"/>
        </p:xfrm>
        <a:graphic>
          <a:graphicData uri="http://schemas.openxmlformats.org/drawingml/2006/table">
            <a:tbl>
              <a:tblPr/>
              <a:tblGrid>
                <a:gridCol w="4975806"/>
                <a:gridCol w="1421659"/>
                <a:gridCol w="1421659"/>
                <a:gridCol w="1500639"/>
                <a:gridCol w="1500638"/>
              </a:tblGrid>
              <a:tr h="993576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Data Structure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Add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Find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Delete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Get-by-index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</a:tr>
              <a:tr h="8136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Hash-table: </a:t>
                      </a: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Dictionary&lt;K,V&gt;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117313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Balanced tree-based dictionary: </a:t>
                      </a:r>
                      <a:r>
                        <a:rPr kumimoji="0" lang="en-US" sz="26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SortedDictionary&lt;K,V&gt;</a:t>
                      </a:r>
                      <a:endParaRPr kumimoji="0" lang="en-US" sz="2600" b="1" i="0" u="none" strike="noStrike" kern="1200" cap="none" spc="0" normalizeH="0" baseline="0" noProof="1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110376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Hash-table-based set: </a:t>
                      </a:r>
                      <a:r>
                        <a:rPr kumimoji="0" lang="en-US" sz="26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HashSet&lt;T&gt;</a:t>
                      </a:r>
                      <a:endParaRPr kumimoji="0" lang="en-US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82927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Balanced tree-based set: </a:t>
                      </a:r>
                      <a:r>
                        <a:rPr kumimoji="0" lang="en-US" sz="26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SortedSet&lt;T&gt;</a:t>
                      </a:r>
                      <a:endParaRPr kumimoji="0" lang="en-US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969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Structure </a:t>
            </a:r>
            <a:r>
              <a:rPr lang="en-US" dirty="0"/>
              <a:t>Efficiency – </a:t>
            </a:r>
            <a:r>
              <a:rPr lang="en-US" dirty="0" smtClean="0"/>
              <a:t>Comparison (3)</a:t>
            </a:r>
            <a:endParaRPr lang="en-US" dirty="0"/>
          </a:p>
        </p:txBody>
      </p:sp>
      <p:graphicFrame>
        <p:nvGraphicFramePr>
          <p:cNvPr id="5" name="Group 4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3748289"/>
              </p:ext>
            </p:extLst>
          </p:nvPr>
        </p:nvGraphicFramePr>
        <p:xfrm>
          <a:off x="684212" y="1335025"/>
          <a:ext cx="10820401" cy="4913375"/>
        </p:xfrm>
        <a:graphic>
          <a:graphicData uri="http://schemas.openxmlformats.org/drawingml/2006/table">
            <a:tbl>
              <a:tblPr/>
              <a:tblGrid>
                <a:gridCol w="5105400"/>
                <a:gridCol w="1447800"/>
                <a:gridCol w="1524000"/>
                <a:gridCol w="1371600"/>
                <a:gridCol w="1371601"/>
              </a:tblGrid>
              <a:tr h="993576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Data Structure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Add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Find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Delete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Get-by-index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C0AA">
                        <a:alpha val="49804"/>
                      </a:srgbClr>
                    </a:solidFill>
                  </a:tcPr>
                </a:tc>
              </a:tr>
              <a:tr h="110376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Hash-table-based multi-dictionary: </a:t>
                      </a:r>
                      <a:r>
                        <a:rPr kumimoji="0" lang="en-US" sz="26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MultiDictionary&lt;K,V&gt;</a:t>
                      </a:r>
                      <a:endParaRPr kumimoji="0" lang="en-US" sz="2600" b="1" i="0" u="none" strike="noStrike" kern="1200" cap="none" spc="0" normalizeH="0" baseline="0" noProof="1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102983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Tree-based multi-dictionary: </a:t>
                      </a:r>
                      <a:r>
                        <a:rPr kumimoji="0" lang="en-US" sz="26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SortedDictionary&lt;K,V&gt;</a:t>
                      </a:r>
                      <a:endParaRPr kumimoji="0" lang="en-US" sz="2600" b="1" i="0" u="none" strike="noStrike" kern="1200" cap="none" spc="0" normalizeH="0" baseline="0" noProof="1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79559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Hash-table-based bag: </a:t>
                      </a: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Bag&lt;T&gt;</a:t>
                      </a:r>
                      <a:endParaRPr kumimoji="0" lang="bg-BG" sz="26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O(1)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  <a:tr h="9906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Balanced tree-based bag: </a:t>
                      </a:r>
                      <a:r>
                        <a:rPr kumimoji="0" lang="en-US" sz="26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rgbClr val="F3CD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OrderedBag&lt;T&gt;</a:t>
                      </a:r>
                      <a:endParaRPr kumimoji="0" lang="en-US" sz="2600" b="1" i="0" u="none" strike="noStrike" kern="1200" cap="none" spc="0" normalizeH="0" baseline="0" noProof="1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O(log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Consolas" pitchFamily="49" charset="0"/>
                        </a:rPr>
                        <a:t> </a:t>
                      </a:r>
                      <a:r>
                        <a:rPr kumimoji="0" lang="en-US" sz="2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n)</a:t>
                      </a:r>
                      <a:endParaRPr kumimoji="0" lang="bg-BG" sz="2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8E19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8E19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</a:t>
                      </a:r>
                    </a:p>
                  </a:txBody>
                  <a:tcPr marL="36000" marR="36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12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08014" y="4876800"/>
            <a:ext cx="10972798" cy="820600"/>
          </a:xfrm>
        </p:spPr>
        <p:txBody>
          <a:bodyPr/>
          <a:lstStyle/>
          <a:p>
            <a:r>
              <a:rPr lang="en-US" dirty="0" smtClean="0"/>
              <a:t>Choosing a Collection Data Structure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608014" y="5704526"/>
            <a:ext cx="10972798" cy="719034"/>
          </a:xfrm>
        </p:spPr>
        <p:txBody>
          <a:bodyPr/>
          <a:lstStyle/>
          <a:p>
            <a:r>
              <a:rPr lang="en-US" dirty="0" smtClean="0"/>
              <a:t>Lists vs. Dictionaries vs. Balanced Trees</a:t>
            </a:r>
            <a:endParaRPr lang="en-US" dirty="0"/>
          </a:p>
        </p:txBody>
      </p:sp>
      <p:pic>
        <p:nvPicPr>
          <p:cNvPr id="2050" name="Picture 2" descr="http://science.dodlive.mil/files/2014/04/collections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271" y="1272640"/>
            <a:ext cx="5012284" cy="3333752"/>
          </a:xfrm>
          <a:prstGeom prst="roundRect">
            <a:avLst>
              <a:gd name="adj" fmla="val 33769"/>
            </a:avLst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52" y="1073249"/>
            <a:ext cx="3231160" cy="178628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38244" y="3019232"/>
            <a:ext cx="2865368" cy="157290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6612" y="1272640"/>
            <a:ext cx="3066800" cy="174684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7612" y="3086021"/>
            <a:ext cx="2170364" cy="146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4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500" dirty="0" smtClean="0"/>
              <a:t>Array (</a:t>
            </a:r>
            <a:r>
              <a:rPr lang="en-US" sz="3500" b="1" dirty="0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T[]</a:t>
            </a:r>
            <a:r>
              <a:rPr lang="en-US" sz="3500" dirty="0" smtClean="0"/>
              <a:t>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Use when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fixed number of elements </a:t>
            </a:r>
            <a:r>
              <a:rPr lang="en-US" dirty="0"/>
              <a:t>should be processed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by index</a:t>
            </a:r>
          </a:p>
          <a:p>
            <a:pPr marL="609494" lvl="2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 smtClean="0"/>
              <a:t>No resize </a:t>
            </a:r>
            <a:r>
              <a:rPr lang="en-US" dirty="0" smtClean="0">
                <a:sym typeface="Wingdings" panose="05000000000000000000" pitchFamily="2" charset="2"/>
              </a:rPr>
              <a:t> for fixed number of elements only</a:t>
            </a:r>
          </a:p>
          <a:p>
            <a:pPr marL="609494" lvl="2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dirty="0" smtClean="0">
                <a:sym typeface="Wingdings" panose="05000000000000000000" pitchFamily="2" charset="2"/>
              </a:rPr>
              <a:t>Add / delete needs creating a new array + move O(n) elements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500" dirty="0" smtClean="0"/>
              <a:t>Resizable array-based list (</a:t>
            </a:r>
            <a:r>
              <a:rPr lang="en-US" sz="3500" b="1" noProof="1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List&lt;T&gt;</a:t>
            </a:r>
            <a:r>
              <a:rPr lang="en-US" sz="3500" dirty="0" smtClean="0"/>
              <a:t>)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Use when elements should be fast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added </a:t>
            </a:r>
            <a:r>
              <a:rPr lang="en-US" dirty="0" smtClean="0"/>
              <a:t>and processed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by index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Add (append to the end) has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O(1)</a:t>
            </a:r>
            <a:r>
              <a:rPr lang="en-US" dirty="0" smtClean="0"/>
              <a:t> amortized complexity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The most-often used collection in programming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a Collection Data 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6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Doubly-linked list (</a:t>
            </a:r>
            <a:r>
              <a:rPr lang="en-US" sz="3200" b="1" noProof="1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LinkedList&lt;T&gt;</a:t>
            </a:r>
            <a:r>
              <a:rPr lang="en-US" sz="3200" dirty="0"/>
              <a:t>)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Use when elements should be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added at the both sides </a:t>
            </a:r>
            <a:r>
              <a:rPr lang="en-US" sz="3000" dirty="0"/>
              <a:t>of the list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Otherwise use resizable array-based list (</a:t>
            </a:r>
            <a:r>
              <a:rPr lang="en-US" sz="3000" b="1" dirty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List&lt;T&gt;</a:t>
            </a:r>
            <a:r>
              <a:rPr lang="en-US" sz="3000" dirty="0"/>
              <a:t>)</a:t>
            </a:r>
          </a:p>
          <a:p>
            <a:pPr>
              <a:lnSpc>
                <a:spcPct val="110000"/>
              </a:lnSpc>
            </a:pPr>
            <a:r>
              <a:rPr lang="en-US" sz="3200" dirty="0" smtClean="0"/>
              <a:t>Stack (</a:t>
            </a:r>
            <a:r>
              <a:rPr lang="en-US" sz="3200" b="1" noProof="1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Stack&lt;T&gt;</a:t>
            </a:r>
            <a:r>
              <a:rPr lang="en-US" sz="3200" dirty="0" smtClean="0"/>
              <a:t>)</a:t>
            </a:r>
          </a:p>
          <a:p>
            <a:pPr lvl="1">
              <a:lnSpc>
                <a:spcPct val="110000"/>
              </a:lnSpc>
            </a:pPr>
            <a:r>
              <a:rPr lang="en-US" sz="3000" dirty="0" smtClean="0"/>
              <a:t>Use to implement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LIFO</a:t>
            </a:r>
            <a:r>
              <a:rPr lang="en-US" sz="3000" dirty="0" smtClean="0"/>
              <a:t> (last-in-first-out) behavior</a:t>
            </a:r>
          </a:p>
          <a:p>
            <a:pPr lvl="1">
              <a:lnSpc>
                <a:spcPct val="110000"/>
              </a:lnSpc>
            </a:pPr>
            <a:r>
              <a:rPr lang="en-US" sz="3000" b="1" dirty="0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List&lt;T&gt;</a:t>
            </a:r>
            <a:r>
              <a:rPr lang="en-US" sz="3000" dirty="0" smtClean="0"/>
              <a:t> could also work well</a:t>
            </a:r>
            <a:endParaRPr lang="en-US" sz="3000" dirty="0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3200" dirty="0" smtClean="0"/>
              <a:t>Queue (</a:t>
            </a:r>
            <a:r>
              <a:rPr lang="en-US" sz="3200" b="1" noProof="1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Queue&lt;T&gt;</a:t>
            </a:r>
            <a:r>
              <a:rPr lang="en-US" sz="3200" dirty="0" smtClean="0"/>
              <a:t>)</a:t>
            </a:r>
          </a:p>
          <a:p>
            <a:pPr lvl="1">
              <a:lnSpc>
                <a:spcPct val="110000"/>
              </a:lnSpc>
            </a:pPr>
            <a:r>
              <a:rPr lang="en-US" sz="3000" dirty="0" smtClean="0"/>
              <a:t>Use to implement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FIFO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 smtClean="0"/>
              <a:t>(first-in-first-out) behavior</a:t>
            </a:r>
          </a:p>
          <a:p>
            <a:pPr lvl="1">
              <a:lnSpc>
                <a:spcPct val="110000"/>
              </a:lnSpc>
            </a:pPr>
            <a:r>
              <a:rPr lang="en-US" sz="3000" b="1" dirty="0" smtClean="0">
                <a:solidFill>
                  <a:srgbClr val="F3CD60"/>
                </a:solidFill>
                <a:latin typeface="Consolas" pitchFamily="49" charset="0"/>
                <a:cs typeface="Consolas" pitchFamily="49" charset="0"/>
              </a:rPr>
              <a:t>LinkedList&lt;T&gt;</a:t>
            </a:r>
            <a:r>
              <a:rPr lang="en-US" sz="3000" dirty="0" smtClean="0"/>
              <a:t> could also work well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Collection Data </a:t>
            </a:r>
            <a:r>
              <a:rPr lang="en-US" dirty="0" smtClean="0"/>
              <a:t>Structure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206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1522</Words>
  <Application>Microsoft Office PowerPoint</Application>
  <PresentationFormat>Custom</PresentationFormat>
  <Paragraphs>286</Paragraphs>
  <Slides>27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Consolas</vt:lpstr>
      <vt:lpstr>Wingdings</vt:lpstr>
      <vt:lpstr>Wingdings 2</vt:lpstr>
      <vt:lpstr>SoftUni 16x9</vt:lpstr>
      <vt:lpstr>Data Structures Efficiency</vt:lpstr>
      <vt:lpstr>Table of Contents</vt:lpstr>
      <vt:lpstr>Comparing Data Structures</vt:lpstr>
      <vt:lpstr>Data Structure Efficiency – Comparison</vt:lpstr>
      <vt:lpstr>Data Structure Efficiency – Comparison (2)</vt:lpstr>
      <vt:lpstr>Data Structure Efficiency – Comparison (3)</vt:lpstr>
      <vt:lpstr>Choosing a Collection Data Structure</vt:lpstr>
      <vt:lpstr>Choosing a Collection Data Structure</vt:lpstr>
      <vt:lpstr>Choosing a Collection Data Structure (2)</vt:lpstr>
      <vt:lpstr>Choosing a Collection Data Structure (3)</vt:lpstr>
      <vt:lpstr>Choosing a Collection Data Structure (4)</vt:lpstr>
      <vt:lpstr>Choosing a Collection Data Structure (5)</vt:lpstr>
      <vt:lpstr>Choosing a Collection Data Structure (6)</vt:lpstr>
      <vt:lpstr>Special Data Structures and Their Efficiency</vt:lpstr>
      <vt:lpstr>Special Data Structures and Efficiency</vt:lpstr>
      <vt:lpstr>Special Data Structures and Efficiency (2)</vt:lpstr>
      <vt:lpstr>The Art and Science of Combining Data Structures</vt:lpstr>
      <vt:lpstr>Combining Data Structures</vt:lpstr>
      <vt:lpstr>Combining Data Structures – Example</vt:lpstr>
      <vt:lpstr>Implementing a Combined Data Structure</vt:lpstr>
      <vt:lpstr>Implementing a Combined Data Structure (2)</vt:lpstr>
      <vt:lpstr>Implementing a Combined Data Structure (3)</vt:lpstr>
      <vt:lpstr>Lab Exercise</vt:lpstr>
      <vt:lpstr>Summary</vt:lpstr>
      <vt:lpstr>Data Structures Efficiency</vt:lpstr>
      <vt:lpstr>License</vt:lpstr>
      <vt:lpstr>Free Trainings @ Software University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Structures Efficiency</dc:title>
  <dc:subject>Software Development Course</dc:subject>
  <dc:creator/>
  <cp:keywords>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2015-08-28T19:08:30Z</dcterms:modified>
  <cp:category>programming; computer programming; software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